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6"/>
  </p:notesMasterIdLst>
  <p:sldIdLst>
    <p:sldId id="256" r:id="rId5"/>
    <p:sldId id="962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13" r:id="rId16"/>
    <p:sldId id="314" r:id="rId17"/>
    <p:sldId id="973" r:id="rId18"/>
    <p:sldId id="978" r:id="rId19"/>
    <p:sldId id="979" r:id="rId20"/>
    <p:sldId id="316" r:id="rId21"/>
    <p:sldId id="974" r:id="rId22"/>
    <p:sldId id="317" r:id="rId23"/>
    <p:sldId id="318" r:id="rId24"/>
    <p:sldId id="323" r:id="rId25"/>
    <p:sldId id="324" r:id="rId26"/>
    <p:sldId id="975" r:id="rId27"/>
    <p:sldId id="326" r:id="rId28"/>
    <p:sldId id="327" r:id="rId29"/>
    <p:sldId id="328" r:id="rId30"/>
    <p:sldId id="976" r:id="rId31"/>
    <p:sldId id="329" r:id="rId32"/>
    <p:sldId id="967" r:id="rId33"/>
    <p:sldId id="968" r:id="rId34"/>
    <p:sldId id="977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8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1A26B-A98F-8646-AB1A-53A14D6D8E13}" v="2" dt="2022-12-03T22:30:08.207"/>
    <p1510:client id="{2F28EB5F-CB06-4886-A842-15EF35EAF55B}" v="3986" dt="2022-12-04T06:56:33.762"/>
    <p1510:client id="{969168D6-8FFD-7A46-8CB9-70506A7D5793}" v="131" dt="2022-12-04T06:03:21.58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3"/>
    <p:restoredTop sz="68759"/>
  </p:normalViewPr>
  <p:slideViewPr>
    <p:cSldViewPr snapToGrid="0">
      <p:cViewPr varScale="1">
        <p:scale>
          <a:sx n="38" d="100"/>
          <a:sy n="38" d="100"/>
        </p:scale>
        <p:origin x="191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8176900000000002"/>
          <c:y val="0.114205"/>
          <c:w val="0.61323099999999997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E-A349-B222-FE814E5181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E-A349-B222-FE814E518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Light"/>
                  </a:defRPr>
                </a:pPr>
                <a:r>
                  <a:rPr lang="en-US" sz="3200" b="0" i="0" u="none" strike="noStrike">
                    <a:solidFill>
                      <a:srgbClr val="000000"/>
                    </a:solidFill>
                    <a:latin typeface="Helvetica Light"/>
                  </a:rPr>
                  <a:t>Normalized time</a:t>
                </a:r>
              </a:p>
            </c:rich>
          </c:tx>
          <c:overlay val="1"/>
        </c:title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36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n-US" sz="3600" b="1" i="0" u="none" strike="noStrike">
                <a:solidFill>
                  <a:srgbClr val="000000"/>
                </a:solidFill>
                <a:latin typeface="Helvetica"/>
              </a:rPr>
              <a:t>Addition w/ CSR Matrix</a:t>
            </a:r>
          </a:p>
        </c:rich>
      </c:tx>
      <c:layout>
        <c:manualLayout>
          <c:xMode val="edge"/>
          <c:yMode val="edge"/>
          <c:x val="0.234877"/>
          <c:y val="0.580063"/>
          <c:w val="0.35418300000000003"/>
          <c:h val="9.0528700000000004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10441"/>
          <c:y val="0.67059199999999997"/>
          <c:w val="0.71349600000000002"/>
          <c:h val="0.258232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0-4046-800A-4803FDC64F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PAM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6.9749999999999996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0-4046-800A-4803FDC64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8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Light"/>
                  </a:defRPr>
                </a:pPr>
                <a:r>
                  <a:rPr lang="en-US" sz="3200" b="0" i="0" u="none" strike="noStrike">
                    <a:solidFill>
                      <a:srgbClr val="000000"/>
                    </a:solidFill>
                    <a:latin typeface="Helvetica Light"/>
                  </a:rPr>
                  <a:t>Normalized time</a:t>
                </a:r>
              </a:p>
            </c:rich>
          </c:tx>
          <c:overlay val="1"/>
        </c:title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2"/>
        <c:minorUnit val="1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64452699999999996"/>
          <c:y val="0"/>
          <c:w val="0.35547299999999998"/>
          <c:h val="7.641140000000000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36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n-US" sz="3600" b="1" i="0" u="none" strike="noStrike">
                <a:solidFill>
                  <a:srgbClr val="000000"/>
                </a:solidFill>
                <a:latin typeface="Helvetica"/>
              </a:rPr>
              <a:t>Element-wise Product w/ CSR Matrix</a:t>
            </a:r>
          </a:p>
        </c:rich>
      </c:tx>
      <c:layout>
        <c:manualLayout>
          <c:xMode val="edge"/>
          <c:yMode val="edge"/>
          <c:x val="0.117622"/>
          <c:y val="0"/>
          <c:w val="0.76475599999999999"/>
          <c:h val="0.215576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56493E-2"/>
          <c:y val="0.21557699999999999"/>
          <c:w val="0.96935099999999996"/>
          <c:h val="0.632197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B-364E-B50A-7E31D10CD1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PAM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7.2240000000000002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B-364E-B50A-7E31D10CD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8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2"/>
        <c:minorUnit val="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36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n-US" sz="3600" b="1" i="0" u="none" strike="noStrike">
                <a:solidFill>
                  <a:srgbClr val="000000"/>
                </a:solidFill>
                <a:latin typeface="Helvetica"/>
              </a:rPr>
              <a:t>SpMV (w/ BST Output)</a:t>
            </a:r>
          </a:p>
        </c:rich>
      </c:tx>
      <c:layout>
        <c:manualLayout>
          <c:xMode val="edge"/>
          <c:yMode val="edge"/>
          <c:x val="0.29269899999999999"/>
          <c:y val="0"/>
          <c:w val="0.41460200000000003"/>
          <c:h val="0.215576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3403999999999999"/>
          <c:y val="0.21557699999999999"/>
          <c:w val="0.86095999999999995"/>
          <c:h val="0.632197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C-C946-B2B2-2D449E42C8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PAM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1C-C946-B2B2-2D449E42C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Light"/>
                  </a:defRPr>
                </a:pPr>
                <a:r>
                  <a:rPr lang="en-US" sz="3200" b="0" i="0" u="none" strike="noStrike">
                    <a:solidFill>
                      <a:srgbClr val="000000"/>
                    </a:solidFill>
                    <a:latin typeface="Helvetica Light"/>
                  </a:rPr>
                  <a:t>Normalized time</a:t>
                </a:r>
              </a:p>
            </c:rich>
          </c:tx>
          <c:overlay val="1"/>
        </c:title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36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n-US" sz="3600" b="1" i="0" u="none" strike="noStrike">
                <a:solidFill>
                  <a:srgbClr val="000000"/>
                </a:solidFill>
                <a:latin typeface="Helvetica"/>
              </a:rPr>
              <a:t>Row-wise Inner Product</a:t>
            </a:r>
          </a:p>
        </c:rich>
      </c:tx>
      <c:layout>
        <c:manualLayout>
          <c:xMode val="edge"/>
          <c:yMode val="edge"/>
          <c:x val="0.249586"/>
          <c:y val="0"/>
          <c:w val="0.50082700000000002"/>
          <c:h val="0.215576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56493E-2"/>
          <c:y val="0.21557699999999999"/>
          <c:w val="0.96935099999999996"/>
          <c:h val="0.632197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2-A84D-9251-F7ACE03482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PAM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2-A84D-9251-F7ACE0348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038999999999998E-2"/>
          <c:y val="0.114205"/>
          <c:w val="0.89996100000000001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C-trees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4-6B4C-A8B1-47423C3E43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FBE12B"/>
                </a:gs>
                <a:gs pos="100000">
                  <a:srgbClr val="BE9A1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C-trees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4-6B4C-A8B1-47423C3E4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038999999999998E-2"/>
          <c:y val="0.114205"/>
          <c:w val="0.89996100000000001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BLLs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7-8D46-B30D-FB81C702CFB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EF951A"/>
                </a:gs>
                <a:gs pos="100000">
                  <a:srgbClr val="DE6A1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BLLs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1.1240000000000001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7-8D46-B30D-FB81C702C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038999999999998E-2"/>
          <c:y val="0.114205"/>
          <c:w val="0.89996100000000001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B-trees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B-6143-A23A-D9399E4EF3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FB4912"/>
                </a:gs>
                <a:gs pos="100000">
                  <a:srgbClr val="C8250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B-trees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1.5509999999999999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B-6143-A23A-D9399E4E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9174"/>
          <c:y val="0.85817100000000002"/>
          <c:w val="0.27916999999999997"/>
          <c:h val="4.6133300000000002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BSTs</c:v>
                </c:pt>
                <c:pt idx="1">
                  <c:v>C-trees</c:v>
                </c:pt>
                <c:pt idx="2">
                  <c:v>BLLs</c:v>
                </c:pt>
                <c:pt idx="3">
                  <c:v>B-trees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3-C749-B3C8-C458BBB8CA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PAM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BSTs</c:v>
                </c:pt>
                <c:pt idx="1">
                  <c:v>C-trees</c:v>
                </c:pt>
                <c:pt idx="2">
                  <c:v>BLLs</c:v>
                </c:pt>
                <c:pt idx="3">
                  <c:v>B-trees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1.546505</c:v>
                </c:pt>
                <c:pt idx="1">
                  <c:v>1.0499309999999999</c:v>
                </c:pt>
                <c:pt idx="2">
                  <c:v>1.1264749999999999</c:v>
                </c:pt>
                <c:pt idx="3">
                  <c:v>1.561723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3-C749-B3C8-C458BBB8CA5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Aspen</c:v>
                </c:pt>
              </c:strCache>
            </c:strRef>
          </c:tx>
          <c:spPr>
            <a:gradFill flip="none" rotWithShape="1">
              <a:gsLst>
                <a:gs pos="0">
                  <a:srgbClr val="FBE12B"/>
                </a:gs>
                <a:gs pos="100000">
                  <a:srgbClr val="BE9A1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BSTs</c:v>
                </c:pt>
                <c:pt idx="1">
                  <c:v>C-trees</c:v>
                </c:pt>
                <c:pt idx="2">
                  <c:v>BLLs</c:v>
                </c:pt>
                <c:pt idx="3">
                  <c:v>B-trees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3-C749-B3C8-C458BBB8CA5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STINGER</c:v>
                </c:pt>
              </c:strCache>
            </c:strRef>
          </c:tx>
          <c:spPr>
            <a:gradFill flip="none" rotWithShape="1">
              <a:gsLst>
                <a:gs pos="0">
                  <a:srgbClr val="EF951A"/>
                </a:gs>
                <a:gs pos="100000">
                  <a:srgbClr val="DE6A1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BSTs</c:v>
                </c:pt>
                <c:pt idx="1">
                  <c:v>C-trees</c:v>
                </c:pt>
                <c:pt idx="2">
                  <c:v>BLLs</c:v>
                </c:pt>
                <c:pt idx="3">
                  <c:v>B-trees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E3-C749-B3C8-C458BBB8CA5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Terrace</c:v>
                </c:pt>
              </c:strCache>
            </c:strRef>
          </c:tx>
          <c:spPr>
            <a:gradFill flip="none" rotWithShape="1">
              <a:gsLst>
                <a:gs pos="0">
                  <a:srgbClr val="FB4912"/>
                </a:gs>
                <a:gs pos="100000">
                  <a:srgbClr val="C8250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BSTs</c:v>
                </c:pt>
                <c:pt idx="1">
                  <c:v>C-trees</c:v>
                </c:pt>
                <c:pt idx="2">
                  <c:v>BLLs</c:v>
                </c:pt>
                <c:pt idx="3">
                  <c:v>B-trees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E3-C749-B3C8-C458BBB8C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Light"/>
                  </a:defRPr>
                </a:pPr>
                <a:r>
                  <a:rPr lang="en-US" sz="3200" b="0" i="0" u="none" strike="noStrike">
                    <a:solidFill>
                      <a:srgbClr val="000000"/>
                    </a:solidFill>
                    <a:latin typeface="Helvetica Light"/>
                  </a:rPr>
                  <a:t>Normalized time</a:t>
                </a:r>
              </a:p>
            </c:rich>
          </c:tx>
          <c:overlay val="1"/>
        </c:title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8478600000000003"/>
          <c:y val="0"/>
          <c:w val="0.41521400000000003"/>
          <c:h val="9.789539999999999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038999999999998E-2"/>
          <c:y val="0.114205"/>
          <c:w val="0.89996100000000001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B-D840-92B4-C27067E737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BSTs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5B-D840-92B4-C27067E73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038999999999998E-2"/>
          <c:y val="0.114205"/>
          <c:w val="0.89996100000000001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C-trees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4-494B-867B-C0FA6E34B9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FBE12B"/>
                </a:gs>
                <a:gs pos="100000">
                  <a:srgbClr val="BE9A1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C-trees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1.1439999999999999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4-494B-867B-C0FA6E34B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038999999999998E-2"/>
          <c:y val="0.114205"/>
          <c:w val="0.89996100000000001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BLLs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1-D44B-86A6-6103A25877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EF951A"/>
                </a:gs>
                <a:gs pos="100000">
                  <a:srgbClr val="DE6A1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BLLs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1-D44B-86A6-6103A2587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038999999999998E-2"/>
          <c:y val="0.114205"/>
          <c:w val="0.89996100000000001"/>
          <c:h val="0.71551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TACO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B-trees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4-9044-80A1-29E3D81D4E2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FB4912"/>
                </a:gs>
                <a:gs pos="100000">
                  <a:srgbClr val="C8250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B-trees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4-9044-80A1-29E3D81D4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endParaRPr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0" name="Shape 49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41" name="Shape 49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0" name="Shape 49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51" name="Shape 49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7" name="Shape 50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98" name="Shape 50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Shape 5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33" name="Shape 5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Shape 5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33" name="Shape 5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9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9" name="Shape 52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50" name="Shape 5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" name="Shape 52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78" name="Shape 5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" name="Shape 53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04" name="Shape 53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" name="Shape 53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04" name="Shape 53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69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6" name="Shape 53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17" name="Shape 53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35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" name="Shape 46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60" name="Shape 46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3" name="Shape 47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34" name="Shape 4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3" name="Shape 47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34" name="Shape 4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06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Shape 48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1" name="Shape 48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05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Shape 48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1" name="Shape 48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9" name="Shape 49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30" name="Shape 49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9" name="Shape 49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30" name="Shape 49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43640" y="12895870"/>
            <a:ext cx="453238" cy="469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2" cy="855677"/>
          </a:xfrm>
          <a:prstGeom prst="rect">
            <a:avLst/>
          </a:prstGeom>
        </p:spPr>
        <p:txBody>
          <a:bodyPr lIns="0" tIns="0" rIns="0" bIns="0" anchor="t"/>
          <a:lstStyle>
            <a:lvl1pPr marL="55810" marR="57148" defTabSz="1285875">
              <a:buClr>
                <a:srgbClr val="275D90"/>
              </a:buClr>
              <a:buFont typeface="Arial"/>
              <a:defRPr sz="5800"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821531">
              <a:spcBef>
                <a:spcPts val="5900"/>
              </a:spcBef>
              <a:defRPr sz="5000"/>
            </a:lvl1pPr>
            <a:lvl2pPr marL="1061861" indent="-617361" defTabSz="821531">
              <a:spcBef>
                <a:spcPts val="5900"/>
              </a:spcBef>
              <a:defRPr sz="5000"/>
            </a:lvl2pPr>
            <a:lvl3pPr marL="1506361" indent="-617361" defTabSz="821531">
              <a:spcBef>
                <a:spcPts val="5900"/>
              </a:spcBef>
              <a:defRPr sz="5000"/>
            </a:lvl3pPr>
            <a:lvl4pPr marL="1950861" indent="-617361" defTabSz="821531">
              <a:spcBef>
                <a:spcPts val="5900"/>
              </a:spcBef>
              <a:defRPr sz="5000"/>
            </a:lvl4pPr>
            <a:lvl5pPr marL="2395361" indent="-617361" defTabSz="821531">
              <a:spcBef>
                <a:spcPts val="5900"/>
              </a:spcBef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47781" y="12895870"/>
            <a:ext cx="453238" cy="469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915952"/>
          </a:xfrm>
          <a:prstGeom prst="rect">
            <a:avLst/>
          </a:prstGeom>
        </p:spPr>
        <p:txBody>
          <a:bodyPr lIns="0" tIns="0" rIns="0" bIns="0" anchor="t"/>
          <a:lstStyle>
            <a:lvl1pPr marL="55810" marR="57148" defTabSz="1285875">
              <a:buClr>
                <a:srgbClr val="275D90"/>
              </a:buClr>
              <a:buFont typeface="Arial"/>
              <a:defRPr sz="5600"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5381" y="12895870"/>
            <a:ext cx="453238" cy="469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915952"/>
          </a:xfrm>
          <a:prstGeom prst="rect">
            <a:avLst/>
          </a:prstGeom>
        </p:spPr>
        <p:txBody>
          <a:bodyPr lIns="0" tIns="0" rIns="0" bIns="0" anchor="t"/>
          <a:lstStyle>
            <a:lvl1pPr marL="55810" marR="57148" defTabSz="1285875">
              <a:buClr>
                <a:srgbClr val="275D90"/>
              </a:buClr>
              <a:buFont typeface="Arial"/>
              <a:defRPr sz="5600"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24384000" cy="1371600"/>
          </a:xfrm>
        </p:spPr>
        <p:txBody>
          <a:bodyPr anchor="ctr" anchorCtr="1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682C1-D3C0-644A-B7B9-BE3C53FD7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928368" y="13081000"/>
            <a:ext cx="514564" cy="471924"/>
          </a:xfrm>
        </p:spPr>
        <p:txBody>
          <a:bodyPr/>
          <a:lstStyle/>
          <a:p>
            <a:fld id="{A383B24C-B258-BF48-BC23-0AE9F6BA3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47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1234109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uFillTx/>
          <a:latin typeface="Helvetica" pitchFamily="2" charset="0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-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t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tif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rmat Abstractions for Compilation of Sparse Tensor Algebra"/>
          <p:cNvSpPr txBox="1"/>
          <p:nvPr/>
        </p:nvSpPr>
        <p:spPr>
          <a:xfrm>
            <a:off x="306257" y="5449774"/>
            <a:ext cx="23771486" cy="1157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3578" tIns="53578" rIns="53578" bIns="53578" anchor="ctr"/>
          <a:lstStyle>
            <a:lvl1pPr defTabSz="1285875">
              <a:defRPr sz="6400"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8000" b="1"/>
              <a:t>Compilation of Dynamic Sparse Tensor Algebra</a:t>
            </a:r>
            <a:endParaRPr sz="8000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5E17B-B079-568E-0136-A2C3CE8FED6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78000" y="7073899"/>
            <a:ext cx="20828000" cy="27014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/>
              <a:t>Stephen Chou</a:t>
            </a:r>
          </a:p>
          <a:p>
            <a:pPr>
              <a:spcBef>
                <a:spcPts val="1200"/>
              </a:spcBef>
            </a:pPr>
            <a:r>
              <a:rPr lang="en-US"/>
              <a:t>Saman Amarasinghe</a:t>
            </a:r>
          </a:p>
        </p:txBody>
      </p:sp>
      <p:pic>
        <p:nvPicPr>
          <p:cNvPr id="1026" name="Picture 2" descr="Massachusetts Institute of Technology Logo, PNG, Symbol, History, Meaning">
            <a:extLst>
              <a:ext uri="{FF2B5EF4-FFF2-40B4-BE49-F238E27FC236}">
                <a16:creationId xmlns:a16="http://schemas.microsoft.com/office/drawing/2014/main" id="{4C62754B-8E36-9119-545F-4569F7F8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10751845"/>
            <a:ext cx="6422571" cy="36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66F3DD-B180-C4C6-8BF0-B347CCFA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973" y="11697734"/>
            <a:ext cx="5762171" cy="17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353" name="Per-dimension formats can be composed in many way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marR="0" defTabSz="635634">
              <a:buClrTx/>
              <a:buFontTx/>
              <a:defRPr sz="7700">
                <a:solidFill>
                  <a:srgbClr val="560A00"/>
                </a:solidFill>
                <a:effectLst>
                  <a:outerShdw blurRad="9779" dist="48895" dir="2160000" rotWithShape="0">
                    <a:srgbClr val="A2A0A0"/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Level</a:t>
            </a:r>
            <a:r>
              <a:rPr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 formats can be composed in many ways</a:t>
            </a:r>
          </a:p>
        </p:txBody>
      </p:sp>
      <p:grpSp>
        <p:nvGrpSpPr>
          <p:cNvPr id="1271" name="Group"/>
          <p:cNvGrpSpPr/>
          <p:nvPr/>
        </p:nvGrpSpPr>
        <p:grpSpPr>
          <a:xfrm>
            <a:off x="7578730" y="2887348"/>
            <a:ext cx="2679642" cy="673101"/>
            <a:chOff x="12700" y="0"/>
            <a:chExt cx="2679641" cy="673100"/>
          </a:xfrm>
        </p:grpSpPr>
        <p:sp>
          <p:nvSpPr>
            <p:cNvPr id="1267" name="Square"/>
            <p:cNvSpPr/>
            <p:nvPr/>
          </p:nvSpPr>
          <p:spPr>
            <a:xfrm>
              <a:off x="12700" y="0"/>
              <a:ext cx="673100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68" name="Square"/>
            <p:cNvSpPr/>
            <p:nvPr/>
          </p:nvSpPr>
          <p:spPr>
            <a:xfrm>
              <a:off x="675216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69" name="Square"/>
            <p:cNvSpPr/>
            <p:nvPr/>
          </p:nvSpPr>
          <p:spPr>
            <a:xfrm>
              <a:off x="1345791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70" name="Square"/>
            <p:cNvSpPr/>
            <p:nvPr/>
          </p:nvSpPr>
          <p:spPr>
            <a:xfrm>
              <a:off x="2019241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grpSp>
        <p:nvGrpSpPr>
          <p:cNvPr id="1278" name="Group"/>
          <p:cNvGrpSpPr/>
          <p:nvPr/>
        </p:nvGrpSpPr>
        <p:grpSpPr>
          <a:xfrm>
            <a:off x="7168059" y="10966972"/>
            <a:ext cx="5711839" cy="952501"/>
            <a:chOff x="0" y="0"/>
            <a:chExt cx="5711838" cy="952500"/>
          </a:xfrm>
        </p:grpSpPr>
        <p:sp>
          <p:nvSpPr>
            <p:cNvPr id="1272" name="A"/>
            <p:cNvSpPr/>
            <p:nvPr/>
          </p:nvSpPr>
          <p:spPr>
            <a:xfrm>
              <a:off x="0" y="0"/>
              <a:ext cx="952500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273" name="B"/>
            <p:cNvSpPr/>
            <p:nvPr/>
          </p:nvSpPr>
          <p:spPr>
            <a:xfrm>
              <a:off x="955494" y="0"/>
              <a:ext cx="952500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1274" name="C"/>
            <p:cNvSpPr/>
            <p:nvPr/>
          </p:nvSpPr>
          <p:spPr>
            <a:xfrm>
              <a:off x="1904420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275" name="D"/>
            <p:cNvSpPr/>
            <p:nvPr/>
          </p:nvSpPr>
          <p:spPr>
            <a:xfrm>
              <a:off x="2857415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1276" name="E"/>
            <p:cNvSpPr/>
            <p:nvPr/>
          </p:nvSpPr>
          <p:spPr>
            <a:xfrm>
              <a:off x="3812627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277" name="F"/>
            <p:cNvSpPr/>
            <p:nvPr/>
          </p:nvSpPr>
          <p:spPr>
            <a:xfrm>
              <a:off x="4759338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F</a:t>
              </a:r>
            </a:p>
          </p:txBody>
        </p:sp>
      </p:grpSp>
      <p:grpSp>
        <p:nvGrpSpPr>
          <p:cNvPr id="1289" name="Group"/>
          <p:cNvGrpSpPr/>
          <p:nvPr/>
        </p:nvGrpSpPr>
        <p:grpSpPr>
          <a:xfrm>
            <a:off x="7579699" y="3771589"/>
            <a:ext cx="6044393" cy="673101"/>
            <a:chOff x="0" y="0"/>
            <a:chExt cx="6044391" cy="673100"/>
          </a:xfrm>
        </p:grpSpPr>
        <p:grpSp>
          <p:nvGrpSpPr>
            <p:cNvPr id="1285" name="Group"/>
            <p:cNvGrpSpPr/>
            <p:nvPr/>
          </p:nvGrpSpPr>
          <p:grpSpPr>
            <a:xfrm>
              <a:off x="-1" y="0"/>
              <a:ext cx="4023667" cy="673100"/>
              <a:chOff x="0" y="0"/>
              <a:chExt cx="4023665" cy="673099"/>
            </a:xfrm>
          </p:grpSpPr>
          <p:sp>
            <p:nvSpPr>
              <p:cNvPr id="1279" name="Square"/>
              <p:cNvSpPr/>
              <p:nvPr/>
            </p:nvSpPr>
            <p:spPr>
              <a:xfrm>
                <a:off x="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80" name="Square"/>
              <p:cNvSpPr/>
              <p:nvPr/>
            </p:nvSpPr>
            <p:spPr>
              <a:xfrm>
                <a:off x="66251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81" name="Square"/>
              <p:cNvSpPr/>
              <p:nvPr/>
            </p:nvSpPr>
            <p:spPr>
              <a:xfrm>
                <a:off x="133309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82" name="Square"/>
              <p:cNvSpPr/>
              <p:nvPr/>
            </p:nvSpPr>
            <p:spPr>
              <a:xfrm>
                <a:off x="200654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83" name="Square"/>
              <p:cNvSpPr/>
              <p:nvPr/>
            </p:nvSpPr>
            <p:spPr>
              <a:xfrm>
                <a:off x="2681556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84" name="Square"/>
              <p:cNvSpPr/>
              <p:nvPr/>
            </p:nvSpPr>
            <p:spPr>
              <a:xfrm>
                <a:off x="335056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286" name="Square"/>
            <p:cNvSpPr/>
            <p:nvPr/>
          </p:nvSpPr>
          <p:spPr>
            <a:xfrm>
              <a:off x="4027266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87" name="Square"/>
            <p:cNvSpPr/>
            <p:nvPr/>
          </p:nvSpPr>
          <p:spPr>
            <a:xfrm>
              <a:off x="4702282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88" name="Square"/>
            <p:cNvSpPr/>
            <p:nvPr/>
          </p:nvSpPr>
          <p:spPr>
            <a:xfrm>
              <a:off x="5371291" y="0"/>
              <a:ext cx="673101" cy="6731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grpSp>
        <p:nvGrpSpPr>
          <p:cNvPr id="1298" name="Group"/>
          <p:cNvGrpSpPr/>
          <p:nvPr/>
        </p:nvGrpSpPr>
        <p:grpSpPr>
          <a:xfrm>
            <a:off x="6770662" y="8775893"/>
            <a:ext cx="6506633" cy="1645269"/>
            <a:chOff x="0" y="0"/>
            <a:chExt cx="6506632" cy="1645267"/>
          </a:xfrm>
        </p:grpSpPr>
        <p:sp>
          <p:nvSpPr>
            <p:cNvPr id="1290" name="Rounded Rectangle"/>
            <p:cNvSpPr/>
            <p:nvPr/>
          </p:nvSpPr>
          <p:spPr>
            <a:xfrm>
              <a:off x="0" y="0"/>
              <a:ext cx="6506633" cy="1645268"/>
            </a:xfrm>
            <a:prstGeom prst="roundRect">
              <a:avLst>
                <a:gd name="adj" fmla="val 34745"/>
              </a:avLst>
            </a:prstGeom>
            <a:solidFill>
              <a:srgbClr val="D9E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grpSp>
          <p:nvGrpSpPr>
            <p:cNvPr id="1297" name="Group"/>
            <p:cNvGrpSpPr/>
            <p:nvPr/>
          </p:nvGrpSpPr>
          <p:grpSpPr>
            <a:xfrm>
              <a:off x="404124" y="346383"/>
              <a:ext cx="5705038" cy="951367"/>
              <a:chOff x="0" y="0"/>
              <a:chExt cx="5705036" cy="951365"/>
            </a:xfrm>
          </p:grpSpPr>
          <p:sp>
            <p:nvSpPr>
              <p:cNvPr id="1291" name="0"/>
              <p:cNvSpPr/>
              <p:nvPr/>
            </p:nvSpPr>
            <p:spPr>
              <a:xfrm>
                <a:off x="0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292" name="2"/>
              <p:cNvSpPr/>
              <p:nvPr/>
            </p:nvSpPr>
            <p:spPr>
              <a:xfrm>
                <a:off x="954355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293" name="2"/>
              <p:cNvSpPr/>
              <p:nvPr/>
            </p:nvSpPr>
            <p:spPr>
              <a:xfrm>
                <a:off x="2854013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294" name="3"/>
              <p:cNvSpPr/>
              <p:nvPr/>
            </p:nvSpPr>
            <p:spPr>
              <a:xfrm>
                <a:off x="3808086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295" name="3"/>
              <p:cNvSpPr/>
              <p:nvPr/>
            </p:nvSpPr>
            <p:spPr>
              <a:xfrm>
                <a:off x="4753670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296" name="1"/>
              <p:cNvSpPr/>
              <p:nvPr/>
            </p:nvSpPr>
            <p:spPr>
              <a:xfrm>
                <a:off x="1904043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1309" name="Group"/>
          <p:cNvGrpSpPr/>
          <p:nvPr/>
        </p:nvGrpSpPr>
        <p:grpSpPr>
          <a:xfrm>
            <a:off x="14889091" y="2887348"/>
            <a:ext cx="6018992" cy="673101"/>
            <a:chOff x="0" y="0"/>
            <a:chExt cx="6018991" cy="673100"/>
          </a:xfrm>
        </p:grpSpPr>
        <p:grpSp>
          <p:nvGrpSpPr>
            <p:cNvPr id="1305" name="Group"/>
            <p:cNvGrpSpPr/>
            <p:nvPr/>
          </p:nvGrpSpPr>
          <p:grpSpPr>
            <a:xfrm>
              <a:off x="-1" y="0"/>
              <a:ext cx="4023667" cy="673100"/>
              <a:chOff x="0" y="0"/>
              <a:chExt cx="4023665" cy="673099"/>
            </a:xfrm>
          </p:grpSpPr>
          <p:sp>
            <p:nvSpPr>
              <p:cNvPr id="1299" name="Square"/>
              <p:cNvSpPr/>
              <p:nvPr/>
            </p:nvSpPr>
            <p:spPr>
              <a:xfrm>
                <a:off x="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00" name="Square"/>
              <p:cNvSpPr/>
              <p:nvPr/>
            </p:nvSpPr>
            <p:spPr>
              <a:xfrm>
                <a:off x="66251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01" name="Square"/>
              <p:cNvSpPr/>
              <p:nvPr/>
            </p:nvSpPr>
            <p:spPr>
              <a:xfrm>
                <a:off x="133309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02" name="Square"/>
              <p:cNvSpPr/>
              <p:nvPr/>
            </p:nvSpPr>
            <p:spPr>
              <a:xfrm>
                <a:off x="200654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03" name="Square"/>
              <p:cNvSpPr/>
              <p:nvPr/>
            </p:nvSpPr>
            <p:spPr>
              <a:xfrm>
                <a:off x="2681556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04" name="Square"/>
              <p:cNvSpPr/>
              <p:nvPr/>
            </p:nvSpPr>
            <p:spPr>
              <a:xfrm>
                <a:off x="335056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306" name="Square"/>
            <p:cNvSpPr/>
            <p:nvPr/>
          </p:nvSpPr>
          <p:spPr>
            <a:xfrm>
              <a:off x="4014566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307" name="Square"/>
            <p:cNvSpPr/>
            <p:nvPr/>
          </p:nvSpPr>
          <p:spPr>
            <a:xfrm>
              <a:off x="4676882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308" name="Square"/>
            <p:cNvSpPr/>
            <p:nvPr/>
          </p:nvSpPr>
          <p:spPr>
            <a:xfrm>
              <a:off x="5345891" y="0"/>
              <a:ext cx="673101" cy="6731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sp>
        <p:nvSpPr>
          <p:cNvPr id="1310" name="Dense"/>
          <p:cNvSpPr txBox="1"/>
          <p:nvPr/>
        </p:nvSpPr>
        <p:spPr>
          <a:xfrm>
            <a:off x="4300414" y="1815380"/>
            <a:ext cx="157635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Dense</a:t>
            </a:r>
          </a:p>
        </p:txBody>
      </p:sp>
      <p:sp>
        <p:nvSpPr>
          <p:cNvPr id="1311" name="Compressed"/>
          <p:cNvSpPr txBox="1"/>
          <p:nvPr/>
        </p:nvSpPr>
        <p:spPr>
          <a:xfrm>
            <a:off x="9061410" y="1815380"/>
            <a:ext cx="3068271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Compressed</a:t>
            </a:r>
          </a:p>
        </p:txBody>
      </p:sp>
      <p:sp>
        <p:nvSpPr>
          <p:cNvPr id="1312" name="Singleton"/>
          <p:cNvSpPr txBox="1"/>
          <p:nvPr/>
        </p:nvSpPr>
        <p:spPr>
          <a:xfrm>
            <a:off x="16780721" y="1815380"/>
            <a:ext cx="224843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Singleton</a:t>
            </a:r>
          </a:p>
        </p:txBody>
      </p:sp>
      <p:grpSp>
        <p:nvGrpSpPr>
          <p:cNvPr id="1324" name="Group"/>
          <p:cNvGrpSpPr/>
          <p:nvPr/>
        </p:nvGrpSpPr>
        <p:grpSpPr>
          <a:xfrm>
            <a:off x="6773989" y="5630797"/>
            <a:ext cx="6506633" cy="2773635"/>
            <a:chOff x="0" y="0"/>
            <a:chExt cx="6506632" cy="2773633"/>
          </a:xfrm>
        </p:grpSpPr>
        <p:sp>
          <p:nvSpPr>
            <p:cNvPr id="1313" name="Rounded Rectangle"/>
            <p:cNvSpPr/>
            <p:nvPr/>
          </p:nvSpPr>
          <p:spPr>
            <a:xfrm>
              <a:off x="0" y="0"/>
              <a:ext cx="6506633" cy="2773634"/>
            </a:xfrm>
            <a:prstGeom prst="roundRect">
              <a:avLst>
                <a:gd name="adj" fmla="val 20610"/>
              </a:avLst>
            </a:prstGeom>
            <a:solidFill>
              <a:srgbClr val="D9E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grpSp>
          <p:nvGrpSpPr>
            <p:cNvPr id="1320" name="Group"/>
            <p:cNvGrpSpPr/>
            <p:nvPr/>
          </p:nvGrpSpPr>
          <p:grpSpPr>
            <a:xfrm>
              <a:off x="400798" y="1510011"/>
              <a:ext cx="5705037" cy="951367"/>
              <a:chOff x="0" y="0"/>
              <a:chExt cx="5705036" cy="951365"/>
            </a:xfrm>
          </p:grpSpPr>
          <p:sp>
            <p:nvSpPr>
              <p:cNvPr id="1314" name="0"/>
              <p:cNvSpPr/>
              <p:nvPr/>
            </p:nvSpPr>
            <p:spPr>
              <a:xfrm>
                <a:off x="0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315" name="0"/>
              <p:cNvSpPr/>
              <p:nvPr/>
            </p:nvSpPr>
            <p:spPr>
              <a:xfrm>
                <a:off x="954355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316" name="1"/>
              <p:cNvSpPr/>
              <p:nvPr/>
            </p:nvSpPr>
            <p:spPr>
              <a:xfrm>
                <a:off x="2854013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317" name="1"/>
              <p:cNvSpPr/>
              <p:nvPr/>
            </p:nvSpPr>
            <p:spPr>
              <a:xfrm>
                <a:off x="3808086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318" name="2"/>
              <p:cNvSpPr/>
              <p:nvPr/>
            </p:nvSpPr>
            <p:spPr>
              <a:xfrm>
                <a:off x="4753670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319" name="1"/>
              <p:cNvSpPr/>
              <p:nvPr/>
            </p:nvSpPr>
            <p:spPr>
              <a:xfrm>
                <a:off x="1904043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grpSp>
          <p:nvGrpSpPr>
            <p:cNvPr id="1323" name="Group"/>
            <p:cNvGrpSpPr/>
            <p:nvPr/>
          </p:nvGrpSpPr>
          <p:grpSpPr>
            <a:xfrm>
              <a:off x="407531" y="366839"/>
              <a:ext cx="1905723" cy="951367"/>
              <a:chOff x="0" y="0"/>
              <a:chExt cx="1905721" cy="951365"/>
            </a:xfrm>
          </p:grpSpPr>
          <p:sp>
            <p:nvSpPr>
              <p:cNvPr id="1321" name="0"/>
              <p:cNvSpPr/>
              <p:nvPr/>
            </p:nvSpPr>
            <p:spPr>
              <a:xfrm>
                <a:off x="0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322" name="6"/>
              <p:cNvSpPr/>
              <p:nvPr/>
            </p:nvSpPr>
            <p:spPr>
              <a:xfrm>
                <a:off x="954355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grpSp>
        <p:nvGrpSpPr>
          <p:cNvPr id="1349" name="Group"/>
          <p:cNvGrpSpPr/>
          <p:nvPr/>
        </p:nvGrpSpPr>
        <p:grpSpPr>
          <a:xfrm>
            <a:off x="14771344" y="6050987"/>
            <a:ext cx="6184195" cy="4917774"/>
            <a:chOff x="0" y="0"/>
            <a:chExt cx="6184193" cy="4917773"/>
          </a:xfrm>
        </p:grpSpPr>
        <p:grpSp>
          <p:nvGrpSpPr>
            <p:cNvPr id="1329" name="Group"/>
            <p:cNvGrpSpPr/>
            <p:nvPr/>
          </p:nvGrpSpPr>
          <p:grpSpPr>
            <a:xfrm>
              <a:off x="824793" y="893224"/>
              <a:ext cx="5359401" cy="1341570"/>
              <a:chOff x="0" y="0"/>
              <a:chExt cx="5359400" cy="1341569"/>
            </a:xfrm>
          </p:grpSpPr>
          <p:sp>
            <p:nvSpPr>
              <p:cNvPr id="1325" name="A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1326" name="B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1327" name="Squar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28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grpSp>
          <p:nvGrpSpPr>
            <p:cNvPr id="1334" name="Group"/>
            <p:cNvGrpSpPr/>
            <p:nvPr/>
          </p:nvGrpSpPr>
          <p:grpSpPr>
            <a:xfrm>
              <a:off x="1231192" y="0"/>
              <a:ext cx="4546601" cy="685801"/>
              <a:chOff x="0" y="0"/>
              <a:chExt cx="4546600" cy="685800"/>
            </a:xfrm>
          </p:grpSpPr>
          <p:sp>
            <p:nvSpPr>
              <p:cNvPr id="1330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331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332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333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1338" name="Group"/>
            <p:cNvGrpSpPr/>
            <p:nvPr/>
          </p:nvGrpSpPr>
          <p:grpSpPr>
            <a:xfrm>
              <a:off x="0" y="1221108"/>
              <a:ext cx="521562" cy="3368780"/>
              <a:chOff x="0" y="0"/>
              <a:chExt cx="521561" cy="3368779"/>
            </a:xfrm>
          </p:grpSpPr>
          <p:sp>
            <p:nvSpPr>
              <p:cNvPr id="1335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336" name="1"/>
              <p:cNvSpPr txBox="1"/>
              <p:nvPr/>
            </p:nvSpPr>
            <p:spPr>
              <a:xfrm>
                <a:off x="0" y="1348141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337" name="2"/>
              <p:cNvSpPr txBox="1"/>
              <p:nvPr/>
            </p:nvSpPr>
            <p:spPr>
              <a:xfrm>
                <a:off x="0" y="2682979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1343" name="Group"/>
            <p:cNvGrpSpPr/>
            <p:nvPr/>
          </p:nvGrpSpPr>
          <p:grpSpPr>
            <a:xfrm>
              <a:off x="824793" y="3576203"/>
              <a:ext cx="5359401" cy="1341571"/>
              <a:chOff x="0" y="0"/>
              <a:chExt cx="5359400" cy="1341569"/>
            </a:xfrm>
          </p:grpSpPr>
          <p:sp>
            <p:nvSpPr>
              <p:cNvPr id="1339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40" name="Square"/>
              <p:cNvSpPr/>
              <p:nvPr/>
            </p:nvSpPr>
            <p:spPr>
              <a:xfrm>
                <a:off x="2685140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41" name="F"/>
              <p:cNvSpPr/>
              <p:nvPr/>
            </p:nvSpPr>
            <p:spPr>
              <a:xfrm>
                <a:off x="4017830" y="0"/>
                <a:ext cx="1341571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1342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grpSp>
          <p:nvGrpSpPr>
            <p:cNvPr id="1348" name="Group"/>
            <p:cNvGrpSpPr/>
            <p:nvPr/>
          </p:nvGrpSpPr>
          <p:grpSpPr>
            <a:xfrm>
              <a:off x="824793" y="2234713"/>
              <a:ext cx="5359401" cy="1341570"/>
              <a:chOff x="0" y="0"/>
              <a:chExt cx="5359400" cy="1341569"/>
            </a:xfrm>
          </p:grpSpPr>
          <p:sp>
            <p:nvSpPr>
              <p:cNvPr id="1344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345" name="C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1346" name="D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1347" name="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E</a:t>
                </a:r>
              </a:p>
            </p:txBody>
          </p:sp>
        </p:grpSp>
      </p:grpSp>
      <p:sp>
        <p:nvSpPr>
          <p:cNvPr id="1350" name="Square"/>
          <p:cNvSpPr/>
          <p:nvPr/>
        </p:nvSpPr>
        <p:spPr>
          <a:xfrm>
            <a:off x="4752039" y="2887348"/>
            <a:ext cx="673101" cy="673101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351" name="Compressed"/>
          <p:cNvSpPr txBox="1"/>
          <p:nvPr/>
        </p:nvSpPr>
        <p:spPr>
          <a:xfrm>
            <a:off x="9061410" y="1815380"/>
            <a:ext cx="3068271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Compressed</a:t>
            </a:r>
          </a:p>
        </p:txBody>
      </p:sp>
      <p:sp>
        <p:nvSpPr>
          <p:cNvPr id="1352" name="Singleton"/>
          <p:cNvSpPr txBox="1"/>
          <p:nvPr/>
        </p:nvSpPr>
        <p:spPr>
          <a:xfrm>
            <a:off x="16780721" y="1815380"/>
            <a:ext cx="224843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Singleton</a:t>
            </a:r>
          </a:p>
        </p:txBody>
      </p:sp>
      <p:sp>
        <p:nvSpPr>
          <p:cNvPr id="1354" name="Coordinates"/>
          <p:cNvSpPr txBox="1"/>
          <p:nvPr/>
        </p:nvSpPr>
        <p:spPr>
          <a:xfrm>
            <a:off x="1530309" y="7628975"/>
            <a:ext cx="3156967" cy="7463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Coordinates</a:t>
            </a:r>
          </a:p>
        </p:txBody>
      </p:sp>
      <p:sp>
        <p:nvSpPr>
          <p:cNvPr id="1355" name="{"/>
          <p:cNvSpPr txBox="1"/>
          <p:nvPr/>
        </p:nvSpPr>
        <p:spPr>
          <a:xfrm>
            <a:off x="4806663" y="4494870"/>
            <a:ext cx="1890523" cy="619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{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30988 0.354682" pathEditMode="relative">
                                      <p:cBhvr>
                                        <p:cTn id="9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13707 0.543571" pathEditMode="relative">
                                      <p:cBhvr>
                                        <p:cTn id="19" dur="10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 advAuto="0"/>
      <p:bldP spid="1298" grpId="0" animBg="1" advAuto="0"/>
      <p:bldP spid="1324" grpId="0" animBg="1" advAuto="0"/>
      <p:bldP spid="1351" grpId="0" animBg="1" advAuto="0"/>
      <p:bldP spid="1351" grpId="1" animBg="1" advAuto="0"/>
      <p:bldP spid="1352" grpId="0" animBg="1" advAuto="0"/>
      <p:bldP spid="1352" grpId="1" animBg="1" advAuto="0"/>
      <p:bldP spid="1354" grpId="0" animBg="1" advAuto="0"/>
      <p:bldP spid="135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Rounded Rectangle"/>
          <p:cNvSpPr/>
          <p:nvPr/>
        </p:nvSpPr>
        <p:spPr>
          <a:xfrm>
            <a:off x="3017271" y="3664153"/>
            <a:ext cx="20205472" cy="9743376"/>
          </a:xfrm>
          <a:prstGeom prst="roundRect">
            <a:avLst>
              <a:gd name="adj" fmla="val 5867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358" name="Tensor formats"/>
          <p:cNvSpPr txBox="1"/>
          <p:nvPr/>
        </p:nvSpPr>
        <p:spPr>
          <a:xfrm>
            <a:off x="614961" y="7697640"/>
            <a:ext cx="2121129" cy="167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Tensor formats</a:t>
            </a:r>
          </a:p>
        </p:txBody>
      </p:sp>
      <p:sp>
        <p:nvSpPr>
          <p:cNvPr id="1359" name="Rounded Rectangle"/>
          <p:cNvSpPr/>
          <p:nvPr/>
        </p:nvSpPr>
        <p:spPr>
          <a:xfrm>
            <a:off x="8351756" y="1589070"/>
            <a:ext cx="9439979" cy="1824289"/>
          </a:xfrm>
          <a:prstGeom prst="roundRect">
            <a:avLst>
              <a:gd name="adj" fmla="val 31336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360" name="Level formats"/>
          <p:cNvSpPr txBox="1"/>
          <p:nvPr/>
        </p:nvSpPr>
        <p:spPr>
          <a:xfrm>
            <a:off x="5949446" y="1802502"/>
            <a:ext cx="2121129" cy="13974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Level formats</a:t>
            </a:r>
          </a:p>
        </p:txBody>
      </p:sp>
      <p:sp>
        <p:nvSpPr>
          <p:cNvPr id="13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387" name="Level formats can be composed in many way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marR="0" defTabSz="619125">
              <a:buClrTx/>
              <a:buFontTx/>
              <a:defRPr sz="7500">
                <a:solidFill>
                  <a:srgbClr val="560A00"/>
                </a:solidFill>
                <a:effectLst>
                  <a:outerShdw blurRad="9525" dist="47625" dir="2160000" rotWithShape="0">
                    <a:srgbClr val="A2A0A0"/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defTabSz="635634"/>
            <a:r>
              <a:rPr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Level formats can </a:t>
            </a:r>
            <a:r>
              <a:rPr lang="en-US"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represent most array-based sparse formats</a:t>
            </a:r>
            <a:endParaRPr sz="650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>
                <a:solidFill>
                  <a:srgbClr val="275D90"/>
                </a:solidFill>
              </a:u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362" name="Hashed"/>
          <p:cNvSpPr txBox="1"/>
          <p:nvPr/>
        </p:nvSpPr>
        <p:spPr>
          <a:xfrm>
            <a:off x="8779259" y="2469297"/>
            <a:ext cx="189265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Hashed</a:t>
            </a:r>
          </a:p>
        </p:txBody>
      </p:sp>
      <p:sp>
        <p:nvSpPr>
          <p:cNvPr id="1363" name="Range"/>
          <p:cNvSpPr txBox="1"/>
          <p:nvPr/>
        </p:nvSpPr>
        <p:spPr>
          <a:xfrm>
            <a:off x="12136052" y="2462570"/>
            <a:ext cx="1606755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Range</a:t>
            </a:r>
          </a:p>
        </p:txBody>
      </p:sp>
      <p:sp>
        <p:nvSpPr>
          <p:cNvPr id="1364" name="Offset"/>
          <p:cNvSpPr txBox="1"/>
          <p:nvPr/>
        </p:nvSpPr>
        <p:spPr>
          <a:xfrm>
            <a:off x="15577746" y="2469297"/>
            <a:ext cx="146753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Offset</a:t>
            </a:r>
          </a:p>
        </p:txBody>
      </p:sp>
      <p:pic>
        <p:nvPicPr>
          <p:cNvPr id="1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56" y="4022801"/>
            <a:ext cx="4572001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264" y="4022801"/>
            <a:ext cx="4572001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3880" y="4010101"/>
            <a:ext cx="45720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264" y="6575880"/>
            <a:ext cx="4572001" cy="280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9" name="Image" descr="Imag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245572" y="10252751"/>
            <a:ext cx="45720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3880" y="9713001"/>
            <a:ext cx="4572001" cy="335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1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8956" y="10265451"/>
            <a:ext cx="4572001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1372" name="Dense"/>
          <p:cNvSpPr txBox="1"/>
          <p:nvPr/>
        </p:nvSpPr>
        <p:spPr>
          <a:xfrm>
            <a:off x="4300414" y="1815380"/>
            <a:ext cx="157635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Dense</a:t>
            </a:r>
          </a:p>
        </p:txBody>
      </p:sp>
      <p:sp>
        <p:nvSpPr>
          <p:cNvPr id="1373" name="Compressed"/>
          <p:cNvSpPr txBox="1"/>
          <p:nvPr/>
        </p:nvSpPr>
        <p:spPr>
          <a:xfrm>
            <a:off x="9055099" y="1815380"/>
            <a:ext cx="306827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Compressed</a:t>
            </a:r>
          </a:p>
        </p:txBody>
      </p:sp>
      <p:sp>
        <p:nvSpPr>
          <p:cNvPr id="1374" name="Singleton"/>
          <p:cNvSpPr txBox="1"/>
          <p:nvPr/>
        </p:nvSpPr>
        <p:spPr>
          <a:xfrm>
            <a:off x="16780721" y="1815380"/>
            <a:ext cx="224843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Singleton</a:t>
            </a:r>
          </a:p>
        </p:txBody>
      </p:sp>
      <p:pic>
        <p:nvPicPr>
          <p:cNvPr id="1375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43880" y="6575880"/>
            <a:ext cx="45720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6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956" y="6575880"/>
            <a:ext cx="4572001" cy="2800351"/>
          </a:xfrm>
          <a:prstGeom prst="rect">
            <a:avLst/>
          </a:prstGeom>
          <a:ln w="12700">
            <a:miter lim="400000"/>
          </a:ln>
        </p:spPr>
      </p:pic>
      <p:sp>
        <p:nvSpPr>
          <p:cNvPr id="1377" name="[Baskaran et al. 2012]"/>
          <p:cNvSpPr txBox="1"/>
          <p:nvPr/>
        </p:nvSpPr>
        <p:spPr>
          <a:xfrm>
            <a:off x="3713065" y="9360747"/>
            <a:ext cx="404378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[Baskaran et al. 2012]</a:t>
            </a:r>
          </a:p>
        </p:txBody>
      </p:sp>
      <p:pic>
        <p:nvPicPr>
          <p:cNvPr id="1378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2775" y="10252751"/>
            <a:ext cx="4572001" cy="169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9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29914" y="6575880"/>
            <a:ext cx="4603317" cy="2800351"/>
          </a:xfrm>
          <a:prstGeom prst="rect">
            <a:avLst/>
          </a:prstGeom>
          <a:ln w="12700">
            <a:miter lim="400000"/>
          </a:ln>
        </p:spPr>
      </p:pic>
      <p:sp>
        <p:nvSpPr>
          <p:cNvPr id="1380" name="[Kincaid et al. 1989]"/>
          <p:cNvSpPr txBox="1"/>
          <p:nvPr/>
        </p:nvSpPr>
        <p:spPr>
          <a:xfrm>
            <a:off x="18584774" y="8800114"/>
            <a:ext cx="3690214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[Kincaid et al. 1989]</a:t>
            </a:r>
          </a:p>
        </p:txBody>
      </p:sp>
      <p:sp>
        <p:nvSpPr>
          <p:cNvPr id="1381" name="[Buluç et al. 2009]"/>
          <p:cNvSpPr txBox="1"/>
          <p:nvPr/>
        </p:nvSpPr>
        <p:spPr>
          <a:xfrm>
            <a:off x="13844554" y="9360747"/>
            <a:ext cx="3374036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[Buluç et al. 2009]</a:t>
            </a:r>
          </a:p>
        </p:txBody>
      </p:sp>
      <p:sp>
        <p:nvSpPr>
          <p:cNvPr id="1382" name="[Tinney and Walker, 1967]"/>
          <p:cNvSpPr txBox="1"/>
          <p:nvPr/>
        </p:nvSpPr>
        <p:spPr>
          <a:xfrm>
            <a:off x="8299049" y="5677856"/>
            <a:ext cx="475945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[Tinney and Walker, 1967]</a:t>
            </a:r>
          </a:p>
        </p:txBody>
      </p:sp>
      <p:sp>
        <p:nvSpPr>
          <p:cNvPr id="1383" name="[Im and Yelick 1998]"/>
          <p:cNvSpPr txBox="1"/>
          <p:nvPr/>
        </p:nvSpPr>
        <p:spPr>
          <a:xfrm>
            <a:off x="8757880" y="9360747"/>
            <a:ext cx="3750769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[Im and Yelick 1998]</a:t>
            </a:r>
          </a:p>
        </p:txBody>
      </p:sp>
      <p:sp>
        <p:nvSpPr>
          <p:cNvPr id="1384" name="[Saad 2003]"/>
          <p:cNvSpPr txBox="1"/>
          <p:nvPr/>
        </p:nvSpPr>
        <p:spPr>
          <a:xfrm>
            <a:off x="14390351" y="12494597"/>
            <a:ext cx="2282445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[Saad 2003]</a:t>
            </a:r>
          </a:p>
        </p:txBody>
      </p:sp>
      <p:sp>
        <p:nvSpPr>
          <p:cNvPr id="1385" name="[Patwary et al. 2015]"/>
          <p:cNvSpPr txBox="1"/>
          <p:nvPr/>
        </p:nvSpPr>
        <p:spPr>
          <a:xfrm>
            <a:off x="3830108" y="11377852"/>
            <a:ext cx="3809697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[Patwary et al. 2015]</a:t>
            </a:r>
          </a:p>
        </p:txBody>
      </p:sp>
      <p:pic>
        <p:nvPicPr>
          <p:cNvPr id="1386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5572" y="4010101"/>
            <a:ext cx="4572001" cy="224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0305 -0.009259" pathEditMode="relative">
                                      <p:cBhvr>
                                        <p:cTn id="6" dur="10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95833 -0.009207" pathEditMode="relative">
                                      <p:cBhvr>
                                        <p:cTn id="9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65790 -0.009207" pathEditMode="relative">
                                      <p:cBhvr>
                                        <p:cTn id="12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7" grpId="0" animBg="1" advAuto="0"/>
      <p:bldP spid="1358" grpId="0" animBg="1" advAuto="0"/>
      <p:bldP spid="1359" grpId="0" animBg="1" advAuto="0"/>
      <p:bldP spid="1360" grpId="0" animBg="1" advAuto="0"/>
      <p:bldP spid="1362" grpId="0" animBg="1" advAuto="0"/>
      <p:bldP spid="1363" grpId="0" animBg="1" advAuto="0"/>
      <p:bldP spid="1364" grpId="0" animBg="1" advAuto="0"/>
      <p:bldP spid="1365" grpId="0" animBg="1" advAuto="0"/>
      <p:bldP spid="1366" grpId="0" animBg="1" advAuto="0"/>
      <p:bldP spid="1367" grpId="0" animBg="1" advAuto="0"/>
      <p:bldP spid="1368" grpId="0" animBg="1" advAuto="0"/>
      <p:bldP spid="1369" grpId="0" animBg="1" advAuto="0"/>
      <p:bldP spid="1370" grpId="0" animBg="1" advAuto="0"/>
      <p:bldP spid="1371" grpId="0" animBg="1" advAuto="0"/>
      <p:bldP spid="1375" grpId="0" animBg="1" advAuto="0"/>
      <p:bldP spid="1376" grpId="0" animBg="1" advAuto="0"/>
      <p:bldP spid="1377" grpId="0" animBg="1" advAuto="0"/>
      <p:bldP spid="1378" grpId="0" animBg="1" advAuto="0"/>
      <p:bldP spid="1379" grpId="0" animBg="1" advAuto="0"/>
      <p:bldP spid="1380" grpId="0" animBg="1" advAuto="0"/>
      <p:bldP spid="1381" grpId="0" animBg="1" advAuto="0"/>
      <p:bldP spid="1382" grpId="0" animBg="1" advAuto="0"/>
      <p:bldP spid="1383" grpId="0" animBg="1" advAuto="0"/>
      <p:bldP spid="1384" grpId="0" animBg="1" advAuto="0"/>
      <p:bldP spid="1385" grpId="0" animBg="1" advAuto="0"/>
      <p:bldP spid="138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608" name="Many real-world applications work with dynamic sparse tens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Many real-world applications work with dynamic sparse tensors</a:t>
            </a:r>
          </a:p>
        </p:txBody>
      </p:sp>
      <p:grpSp>
        <p:nvGrpSpPr>
          <p:cNvPr id="4640" name="Group"/>
          <p:cNvGrpSpPr/>
          <p:nvPr/>
        </p:nvGrpSpPr>
        <p:grpSpPr>
          <a:xfrm>
            <a:off x="13887588" y="3589841"/>
            <a:ext cx="6184194" cy="6256918"/>
            <a:chOff x="0" y="0"/>
            <a:chExt cx="6184193" cy="6256917"/>
          </a:xfrm>
        </p:grpSpPr>
        <p:grpSp>
          <p:nvGrpSpPr>
            <p:cNvPr id="4629" name="Group"/>
            <p:cNvGrpSpPr/>
            <p:nvPr/>
          </p:nvGrpSpPr>
          <p:grpSpPr>
            <a:xfrm>
              <a:off x="824793" y="890717"/>
              <a:ext cx="5359401" cy="5366201"/>
              <a:chOff x="0" y="0"/>
              <a:chExt cx="5359400" cy="5366200"/>
            </a:xfrm>
          </p:grpSpPr>
          <p:grpSp>
            <p:nvGrpSpPr>
              <p:cNvPr id="4613" name="Group"/>
              <p:cNvGrpSpPr/>
              <p:nvPr/>
            </p:nvGrpSpPr>
            <p:grpSpPr>
              <a:xfrm>
                <a:off x="0" y="2682979"/>
                <a:ext cx="5359401" cy="1341571"/>
                <a:chOff x="0" y="0"/>
                <a:chExt cx="5359400" cy="1341569"/>
              </a:xfrm>
            </p:grpSpPr>
            <p:sp>
              <p:nvSpPr>
                <p:cNvPr id="4609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10" name="Square"/>
                <p:cNvSpPr/>
                <p:nvPr/>
              </p:nvSpPr>
              <p:spPr>
                <a:xfrm>
                  <a:off x="2685140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11" name="1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12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</p:grpSp>
          <p:grpSp>
            <p:nvGrpSpPr>
              <p:cNvPr id="4618" name="Group"/>
              <p:cNvGrpSpPr/>
              <p:nvPr/>
            </p:nvGrpSpPr>
            <p:grpSpPr>
              <a:xfrm>
                <a:off x="0" y="1341489"/>
                <a:ext cx="5359401" cy="1341571"/>
                <a:chOff x="0" y="0"/>
                <a:chExt cx="5359400" cy="1341569"/>
              </a:xfrm>
            </p:grpSpPr>
            <p:sp>
              <p:nvSpPr>
                <p:cNvPr id="4614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15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16" name="1"/>
                <p:cNvSpPr/>
                <p:nvPr/>
              </p:nvSpPr>
              <p:spPr>
                <a:xfrm>
                  <a:off x="2685141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17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623" name="Group"/>
              <p:cNvGrpSpPr/>
              <p:nvPr/>
            </p:nvGrpSpPr>
            <p:grpSpPr>
              <a:xfrm>
                <a:off x="0" y="0"/>
                <a:ext cx="5359401" cy="1343334"/>
                <a:chOff x="0" y="0"/>
                <a:chExt cx="5359400" cy="1343333"/>
              </a:xfrm>
            </p:grpSpPr>
            <p:sp>
              <p:nvSpPr>
                <p:cNvPr id="4619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20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21" name="Square"/>
                <p:cNvSpPr/>
                <p:nvPr/>
              </p:nvSpPr>
              <p:spPr>
                <a:xfrm>
                  <a:off x="2676373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22" name="1"/>
                <p:cNvSpPr/>
                <p:nvPr/>
              </p:nvSpPr>
              <p:spPr>
                <a:xfrm>
                  <a:off x="1339132" y="1763"/>
                  <a:ext cx="1341571" cy="1341571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628" name="Group"/>
              <p:cNvGrpSpPr/>
              <p:nvPr/>
            </p:nvGrpSpPr>
            <p:grpSpPr>
              <a:xfrm>
                <a:off x="0" y="4024630"/>
                <a:ext cx="5359401" cy="1341571"/>
                <a:chOff x="0" y="0"/>
                <a:chExt cx="5359400" cy="1341569"/>
              </a:xfrm>
            </p:grpSpPr>
            <p:sp>
              <p:nvSpPr>
                <p:cNvPr id="4624" name="1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25" name="1"/>
                <p:cNvSpPr/>
                <p:nvPr/>
              </p:nvSpPr>
              <p:spPr>
                <a:xfrm>
                  <a:off x="2671493" y="-1"/>
                  <a:ext cx="1341570" cy="1341571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26" name="Square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27" name="1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</p:grpSp>
        <p:grpSp>
          <p:nvGrpSpPr>
            <p:cNvPr id="4634" name="Group"/>
            <p:cNvGrpSpPr/>
            <p:nvPr/>
          </p:nvGrpSpPr>
          <p:grpSpPr>
            <a:xfrm>
              <a:off x="1231192" y="0"/>
              <a:ext cx="4546601" cy="685801"/>
              <a:chOff x="0" y="0"/>
              <a:chExt cx="4546600" cy="685800"/>
            </a:xfrm>
          </p:grpSpPr>
          <p:sp>
            <p:nvSpPr>
              <p:cNvPr id="4630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631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632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633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4639" name="Group"/>
            <p:cNvGrpSpPr/>
            <p:nvPr/>
          </p:nvGrpSpPr>
          <p:grpSpPr>
            <a:xfrm>
              <a:off x="0" y="1221108"/>
              <a:ext cx="521562" cy="4698679"/>
              <a:chOff x="0" y="0"/>
              <a:chExt cx="521561" cy="4698678"/>
            </a:xfrm>
          </p:grpSpPr>
          <p:sp>
            <p:nvSpPr>
              <p:cNvPr id="4635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636" name="1"/>
              <p:cNvSpPr txBox="1"/>
              <p:nvPr/>
            </p:nvSpPr>
            <p:spPr>
              <a:xfrm>
                <a:off x="0" y="1348141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637" name="2"/>
              <p:cNvSpPr txBox="1"/>
              <p:nvPr/>
            </p:nvSpPr>
            <p:spPr>
              <a:xfrm>
                <a:off x="0" y="2682979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638" name="3"/>
              <p:cNvSpPr txBox="1"/>
              <p:nvPr/>
            </p:nvSpPr>
            <p:spPr>
              <a:xfrm>
                <a:off x="0" y="4012878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sp>
        <p:nvSpPr>
          <p:cNvPr id="4641" name="1"/>
          <p:cNvSpPr/>
          <p:nvPr/>
        </p:nvSpPr>
        <p:spPr>
          <a:xfrm>
            <a:off x="17397522" y="4480558"/>
            <a:ext cx="1341571" cy="1341571"/>
          </a:xfrm>
          <a:prstGeom prst="rect">
            <a:avLst/>
          </a:prstGeom>
          <a:solidFill>
            <a:srgbClr val="CCCCCC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</a:t>
            </a:r>
          </a:p>
        </p:txBody>
      </p:sp>
      <p:sp>
        <p:nvSpPr>
          <p:cNvPr id="4642" name="0"/>
          <p:cNvSpPr/>
          <p:nvPr/>
        </p:nvSpPr>
        <p:spPr>
          <a:xfrm>
            <a:off x="4324918" y="3832045"/>
            <a:ext cx="1270001" cy="1270001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0</a:t>
            </a:r>
          </a:p>
        </p:txBody>
      </p:sp>
      <p:sp>
        <p:nvSpPr>
          <p:cNvPr id="4643" name="1"/>
          <p:cNvSpPr/>
          <p:nvPr/>
        </p:nvSpPr>
        <p:spPr>
          <a:xfrm>
            <a:off x="9160396" y="3832045"/>
            <a:ext cx="1270001" cy="1270001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</a:t>
            </a:r>
          </a:p>
        </p:txBody>
      </p:sp>
      <p:sp>
        <p:nvSpPr>
          <p:cNvPr id="4644" name="2"/>
          <p:cNvSpPr/>
          <p:nvPr/>
        </p:nvSpPr>
        <p:spPr>
          <a:xfrm>
            <a:off x="4324918" y="8613954"/>
            <a:ext cx="1270001" cy="1270001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</a:t>
            </a:r>
          </a:p>
        </p:txBody>
      </p:sp>
      <p:sp>
        <p:nvSpPr>
          <p:cNvPr id="4645" name="3"/>
          <p:cNvSpPr/>
          <p:nvPr/>
        </p:nvSpPr>
        <p:spPr>
          <a:xfrm>
            <a:off x="9160396" y="8613954"/>
            <a:ext cx="1270001" cy="1270001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</a:t>
            </a:r>
          </a:p>
        </p:txBody>
      </p:sp>
      <p:sp>
        <p:nvSpPr>
          <p:cNvPr id="4646" name="Line"/>
          <p:cNvSpPr/>
          <p:nvPr/>
        </p:nvSpPr>
        <p:spPr>
          <a:xfrm>
            <a:off x="5601274" y="9146595"/>
            <a:ext cx="3551592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47" name="Line"/>
          <p:cNvSpPr/>
          <p:nvPr/>
        </p:nvSpPr>
        <p:spPr>
          <a:xfrm flipH="1" flipV="1">
            <a:off x="5348659" y="4970848"/>
            <a:ext cx="3902527" cy="3902527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48" name="Line"/>
          <p:cNvSpPr/>
          <p:nvPr/>
        </p:nvSpPr>
        <p:spPr>
          <a:xfrm flipH="1">
            <a:off x="4964313" y="5081110"/>
            <a:ext cx="1" cy="3551592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49" name="Line"/>
          <p:cNvSpPr/>
          <p:nvPr/>
        </p:nvSpPr>
        <p:spPr>
          <a:xfrm>
            <a:off x="9694939" y="5081110"/>
            <a:ext cx="1" cy="3551592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50" name="Line"/>
          <p:cNvSpPr/>
          <p:nvPr/>
        </p:nvSpPr>
        <p:spPr>
          <a:xfrm flipH="1">
            <a:off x="5414582" y="4916868"/>
            <a:ext cx="3902526" cy="3902527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51" name="Line"/>
          <p:cNvSpPr/>
          <p:nvPr/>
        </p:nvSpPr>
        <p:spPr>
          <a:xfrm>
            <a:off x="5502954" y="4840436"/>
            <a:ext cx="3902527" cy="3902527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52" name="Line"/>
          <p:cNvSpPr/>
          <p:nvPr/>
        </p:nvSpPr>
        <p:spPr>
          <a:xfrm flipV="1">
            <a:off x="9895853" y="5081109"/>
            <a:ext cx="1" cy="3551592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53" name="Line"/>
          <p:cNvSpPr/>
          <p:nvPr/>
        </p:nvSpPr>
        <p:spPr>
          <a:xfrm flipH="1">
            <a:off x="5601274" y="9351312"/>
            <a:ext cx="3551592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54" name="Line"/>
          <p:cNvSpPr/>
          <p:nvPr/>
        </p:nvSpPr>
        <p:spPr>
          <a:xfrm>
            <a:off x="5601861" y="4442288"/>
            <a:ext cx="3551592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4655" name="Image" descr="Image"/>
          <p:cNvPicPr>
            <a:picLocks noChangeAspect="1"/>
          </p:cNvPicPr>
          <p:nvPr/>
        </p:nvPicPr>
        <p:blipFill>
          <a:blip r:embed="rId3"/>
          <a:srcRect r="54933" b="55521"/>
          <a:stretch>
            <a:fillRect/>
          </a:stretch>
        </p:blipFill>
        <p:spPr>
          <a:xfrm>
            <a:off x="4333054" y="3837800"/>
            <a:ext cx="1253262" cy="1257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6" name="Image" descr="Image"/>
          <p:cNvPicPr>
            <a:picLocks noChangeAspect="1"/>
          </p:cNvPicPr>
          <p:nvPr/>
        </p:nvPicPr>
        <p:blipFill>
          <a:blip r:embed="rId3"/>
          <a:srcRect l="54826" b="55623"/>
          <a:stretch>
            <a:fillRect/>
          </a:stretch>
        </p:blipFill>
        <p:spPr>
          <a:xfrm>
            <a:off x="9165952" y="3838197"/>
            <a:ext cx="1258928" cy="125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7" name="Image" descr="Image"/>
          <p:cNvPicPr>
            <a:picLocks noChangeAspect="1"/>
          </p:cNvPicPr>
          <p:nvPr/>
        </p:nvPicPr>
        <p:blipFill>
          <a:blip r:embed="rId3"/>
          <a:srcRect t="55518" r="54749"/>
          <a:stretch>
            <a:fillRect/>
          </a:stretch>
        </p:blipFill>
        <p:spPr>
          <a:xfrm>
            <a:off x="4333252" y="8622486"/>
            <a:ext cx="1253525" cy="1253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8" name="Image" descr="Image"/>
          <p:cNvPicPr>
            <a:picLocks noChangeAspect="1"/>
          </p:cNvPicPr>
          <p:nvPr/>
        </p:nvPicPr>
        <p:blipFill>
          <a:blip r:embed="rId3"/>
          <a:srcRect l="54808" t="55556"/>
          <a:stretch>
            <a:fillRect/>
          </a:stretch>
        </p:blipFill>
        <p:spPr>
          <a:xfrm>
            <a:off x="9168342" y="8622288"/>
            <a:ext cx="1253179" cy="1253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0" grpId="0" animBg="1" advAuto="0"/>
      <p:bldP spid="4641" grpId="0" animBg="1" advAuto="0"/>
      <p:bldP spid="4641" grpId="1" animBg="1"/>
      <p:bldP spid="4648" grpId="0" animBg="1" advAuto="0"/>
      <p:bldP spid="4655" grpId="0" animBg="1" advAuto="0"/>
      <p:bldP spid="4656" grpId="0" animBg="1" advAuto="0"/>
      <p:bldP spid="4657" grpId="0" animBg="1" advAuto="0"/>
      <p:bldP spid="465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grpSp>
        <p:nvGrpSpPr>
          <p:cNvPr id="4694" name="Group"/>
          <p:cNvGrpSpPr/>
          <p:nvPr/>
        </p:nvGrpSpPr>
        <p:grpSpPr>
          <a:xfrm>
            <a:off x="13887588" y="3589841"/>
            <a:ext cx="6184194" cy="6256918"/>
            <a:chOff x="0" y="0"/>
            <a:chExt cx="6184193" cy="6256917"/>
          </a:xfrm>
        </p:grpSpPr>
        <p:grpSp>
          <p:nvGrpSpPr>
            <p:cNvPr id="4683" name="Group"/>
            <p:cNvGrpSpPr/>
            <p:nvPr/>
          </p:nvGrpSpPr>
          <p:grpSpPr>
            <a:xfrm>
              <a:off x="824793" y="890717"/>
              <a:ext cx="5359401" cy="5366201"/>
              <a:chOff x="0" y="0"/>
              <a:chExt cx="5359400" cy="5366200"/>
            </a:xfrm>
          </p:grpSpPr>
          <p:grpSp>
            <p:nvGrpSpPr>
              <p:cNvPr id="4667" name="Group"/>
              <p:cNvGrpSpPr/>
              <p:nvPr/>
            </p:nvGrpSpPr>
            <p:grpSpPr>
              <a:xfrm>
                <a:off x="0" y="2682979"/>
                <a:ext cx="5359401" cy="1341571"/>
                <a:chOff x="0" y="0"/>
                <a:chExt cx="5359400" cy="1341569"/>
              </a:xfrm>
            </p:grpSpPr>
            <p:sp>
              <p:nvSpPr>
                <p:cNvPr id="4663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64" name="Square"/>
                <p:cNvSpPr/>
                <p:nvPr/>
              </p:nvSpPr>
              <p:spPr>
                <a:xfrm>
                  <a:off x="2685140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65" name="1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66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</p:grpSp>
          <p:grpSp>
            <p:nvGrpSpPr>
              <p:cNvPr id="4672" name="Group"/>
              <p:cNvGrpSpPr/>
              <p:nvPr/>
            </p:nvGrpSpPr>
            <p:grpSpPr>
              <a:xfrm>
                <a:off x="0" y="1341489"/>
                <a:ext cx="5359401" cy="1341571"/>
                <a:chOff x="0" y="0"/>
                <a:chExt cx="5359400" cy="1341569"/>
              </a:xfrm>
            </p:grpSpPr>
            <p:sp>
              <p:nvSpPr>
                <p:cNvPr id="4668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69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70" name="1"/>
                <p:cNvSpPr/>
                <p:nvPr/>
              </p:nvSpPr>
              <p:spPr>
                <a:xfrm>
                  <a:off x="2685141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71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677" name="Group"/>
              <p:cNvGrpSpPr/>
              <p:nvPr/>
            </p:nvGrpSpPr>
            <p:grpSpPr>
              <a:xfrm>
                <a:off x="0" y="0"/>
                <a:ext cx="5359401" cy="1341570"/>
                <a:chOff x="0" y="0"/>
                <a:chExt cx="5359400" cy="1341569"/>
              </a:xfrm>
            </p:grpSpPr>
            <p:sp>
              <p:nvSpPr>
                <p:cNvPr id="4673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74" name="Square"/>
                <p:cNvSpPr/>
                <p:nvPr/>
              </p:nvSpPr>
              <p:spPr>
                <a:xfrm>
                  <a:off x="2685141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75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76" name="1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682" name="Group"/>
              <p:cNvGrpSpPr/>
              <p:nvPr/>
            </p:nvGrpSpPr>
            <p:grpSpPr>
              <a:xfrm>
                <a:off x="0" y="4024630"/>
                <a:ext cx="5359401" cy="1341571"/>
                <a:chOff x="0" y="0"/>
                <a:chExt cx="5359400" cy="1341569"/>
              </a:xfrm>
            </p:grpSpPr>
            <p:sp>
              <p:nvSpPr>
                <p:cNvPr id="4678" name="1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79" name="1"/>
                <p:cNvSpPr/>
                <p:nvPr/>
              </p:nvSpPr>
              <p:spPr>
                <a:xfrm>
                  <a:off x="2671493" y="-1"/>
                  <a:ext cx="1341570" cy="1341571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680" name="Square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681" name="1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</p:grpSp>
        <p:grpSp>
          <p:nvGrpSpPr>
            <p:cNvPr id="4688" name="Group"/>
            <p:cNvGrpSpPr/>
            <p:nvPr/>
          </p:nvGrpSpPr>
          <p:grpSpPr>
            <a:xfrm>
              <a:off x="1231192" y="0"/>
              <a:ext cx="4546601" cy="685801"/>
              <a:chOff x="0" y="0"/>
              <a:chExt cx="4546600" cy="685800"/>
            </a:xfrm>
          </p:grpSpPr>
          <p:sp>
            <p:nvSpPr>
              <p:cNvPr id="4684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685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686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687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4693" name="Group"/>
            <p:cNvGrpSpPr/>
            <p:nvPr/>
          </p:nvGrpSpPr>
          <p:grpSpPr>
            <a:xfrm>
              <a:off x="0" y="1221108"/>
              <a:ext cx="521562" cy="4698679"/>
              <a:chOff x="0" y="0"/>
              <a:chExt cx="521561" cy="4698678"/>
            </a:xfrm>
          </p:grpSpPr>
          <p:sp>
            <p:nvSpPr>
              <p:cNvPr id="4689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690" name="1"/>
              <p:cNvSpPr txBox="1"/>
              <p:nvPr/>
            </p:nvSpPr>
            <p:spPr>
              <a:xfrm>
                <a:off x="0" y="1348141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691" name="2"/>
              <p:cNvSpPr txBox="1"/>
              <p:nvPr/>
            </p:nvSpPr>
            <p:spPr>
              <a:xfrm>
                <a:off x="0" y="2682979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692" name="3"/>
              <p:cNvSpPr txBox="1"/>
              <p:nvPr/>
            </p:nvSpPr>
            <p:spPr>
              <a:xfrm>
                <a:off x="0" y="4012878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grpSp>
        <p:nvGrpSpPr>
          <p:cNvPr id="4702" name="Group"/>
          <p:cNvGrpSpPr/>
          <p:nvPr/>
        </p:nvGrpSpPr>
        <p:grpSpPr>
          <a:xfrm>
            <a:off x="13635311" y="8162263"/>
            <a:ext cx="7117922" cy="1016001"/>
            <a:chOff x="0" y="0"/>
            <a:chExt cx="7117920" cy="1016000"/>
          </a:xfrm>
        </p:grpSpPr>
        <p:sp>
          <p:nvSpPr>
            <p:cNvPr id="4695" name="1"/>
            <p:cNvSpPr/>
            <p:nvPr/>
          </p:nvSpPr>
          <p:spPr>
            <a:xfrm>
              <a:off x="0" y="0"/>
              <a:ext cx="1016000" cy="10160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696" name="1"/>
            <p:cNvSpPr/>
            <p:nvPr/>
          </p:nvSpPr>
          <p:spPr>
            <a:xfrm>
              <a:off x="1012189" y="0"/>
              <a:ext cx="1016001" cy="10160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697" name="1"/>
            <p:cNvSpPr/>
            <p:nvPr/>
          </p:nvSpPr>
          <p:spPr>
            <a:xfrm>
              <a:off x="2028718" y="0"/>
              <a:ext cx="1016001" cy="10160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698" name="1"/>
            <p:cNvSpPr/>
            <p:nvPr/>
          </p:nvSpPr>
          <p:spPr>
            <a:xfrm>
              <a:off x="3047609" y="0"/>
              <a:ext cx="1016001" cy="10160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699" name="1"/>
            <p:cNvSpPr/>
            <p:nvPr/>
          </p:nvSpPr>
          <p:spPr>
            <a:xfrm>
              <a:off x="4070134" y="0"/>
              <a:ext cx="1016001" cy="10160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00" name="1"/>
            <p:cNvSpPr/>
            <p:nvPr/>
          </p:nvSpPr>
          <p:spPr>
            <a:xfrm>
              <a:off x="5086908" y="0"/>
              <a:ext cx="1016001" cy="10160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01" name="1"/>
            <p:cNvSpPr/>
            <p:nvPr/>
          </p:nvSpPr>
          <p:spPr>
            <a:xfrm>
              <a:off x="6101920" y="0"/>
              <a:ext cx="1016001" cy="10160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4711" name="Group"/>
          <p:cNvGrpSpPr/>
          <p:nvPr/>
        </p:nvGrpSpPr>
        <p:grpSpPr>
          <a:xfrm>
            <a:off x="13636645" y="6636903"/>
            <a:ext cx="7117921" cy="1016001"/>
            <a:chOff x="0" y="0"/>
            <a:chExt cx="7117920" cy="1016000"/>
          </a:xfrm>
        </p:grpSpPr>
        <p:sp>
          <p:nvSpPr>
            <p:cNvPr id="4703" name="3"/>
            <p:cNvSpPr/>
            <p:nvPr/>
          </p:nvSpPr>
          <p:spPr>
            <a:xfrm>
              <a:off x="0" y="0"/>
              <a:ext cx="1016000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04" name="2"/>
            <p:cNvSpPr/>
            <p:nvPr/>
          </p:nvSpPr>
          <p:spPr>
            <a:xfrm>
              <a:off x="1012189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05" name="3"/>
            <p:cNvSpPr/>
            <p:nvPr/>
          </p:nvSpPr>
          <p:spPr>
            <a:xfrm>
              <a:off x="2028718" y="0"/>
              <a:ext cx="1016000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06" name="3"/>
            <p:cNvSpPr/>
            <p:nvPr/>
          </p:nvSpPr>
          <p:spPr>
            <a:xfrm>
              <a:off x="3047609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07" name="0"/>
            <p:cNvSpPr/>
            <p:nvPr/>
          </p:nvSpPr>
          <p:spPr>
            <a:xfrm>
              <a:off x="4070134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708" name="1"/>
            <p:cNvSpPr/>
            <p:nvPr/>
          </p:nvSpPr>
          <p:spPr>
            <a:xfrm>
              <a:off x="5086908" y="0"/>
              <a:ext cx="1016000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09" name="2"/>
            <p:cNvSpPr/>
            <p:nvPr/>
          </p:nvSpPr>
          <p:spPr>
            <a:xfrm>
              <a:off x="6101920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10" name="3"/>
            <p:cNvSpPr/>
            <p:nvPr/>
          </p:nvSpPr>
          <p:spPr>
            <a:xfrm>
              <a:off x="0" y="0"/>
              <a:ext cx="1016000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4722" name="Group"/>
          <p:cNvGrpSpPr/>
          <p:nvPr/>
        </p:nvGrpSpPr>
        <p:grpSpPr>
          <a:xfrm>
            <a:off x="11031414" y="5111543"/>
            <a:ext cx="6667508" cy="4828721"/>
            <a:chOff x="0" y="0"/>
            <a:chExt cx="6667506" cy="4828719"/>
          </a:xfrm>
        </p:grpSpPr>
        <p:sp>
          <p:nvSpPr>
            <p:cNvPr id="4712" name="0"/>
            <p:cNvSpPr/>
            <p:nvPr/>
          </p:nvSpPr>
          <p:spPr>
            <a:xfrm>
              <a:off x="1597403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713" name="2"/>
            <p:cNvSpPr/>
            <p:nvPr/>
          </p:nvSpPr>
          <p:spPr>
            <a:xfrm>
              <a:off x="2616596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14" name="4"/>
            <p:cNvSpPr/>
            <p:nvPr/>
          </p:nvSpPr>
          <p:spPr>
            <a:xfrm>
              <a:off x="3628786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715" name="5"/>
            <p:cNvSpPr/>
            <p:nvPr/>
          </p:nvSpPr>
          <p:spPr>
            <a:xfrm>
              <a:off x="4645314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716" name="8"/>
            <p:cNvSpPr/>
            <p:nvPr/>
          </p:nvSpPr>
          <p:spPr>
            <a:xfrm>
              <a:off x="5651506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717" name="1"/>
            <p:cNvSpPr/>
            <p:nvPr/>
          </p:nvSpPr>
          <p:spPr>
            <a:xfrm>
              <a:off x="1597403" y="3050719"/>
              <a:ext cx="1016001" cy="1016001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18" name="1"/>
            <p:cNvSpPr/>
            <p:nvPr/>
          </p:nvSpPr>
          <p:spPr>
            <a:xfrm>
              <a:off x="1598736" y="1525359"/>
              <a:ext cx="1016001" cy="1016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19" name="pos"/>
            <p:cNvSpPr/>
            <p:nvPr/>
          </p:nvSpPr>
          <p:spPr>
            <a:xfrm>
              <a:off x="304800" y="5080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1531">
                <a:spcBef>
                  <a:spcPts val="5900"/>
                </a:spcBef>
                <a:defRPr sz="4800">
                  <a:latin typeface="Inconsolata"/>
                  <a:ea typeface="Inconsolata"/>
                  <a:cs typeface="Inconsolata"/>
                  <a:sym typeface="Inconsolata"/>
                </a:defRPr>
              </a:lvl1pPr>
            </a:lstStyle>
            <a:p>
              <a:r>
                <a:t>pos</a:t>
              </a:r>
            </a:p>
          </p:txBody>
        </p:sp>
        <p:sp>
          <p:nvSpPr>
            <p:cNvPr id="4720" name="crd"/>
            <p:cNvSpPr/>
            <p:nvPr/>
          </p:nvSpPr>
          <p:spPr>
            <a:xfrm>
              <a:off x="304800" y="203335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1531">
                <a:spcBef>
                  <a:spcPts val="5900"/>
                </a:spcBef>
                <a:defRPr sz="4800">
                  <a:latin typeface="Inconsolata"/>
                  <a:ea typeface="Inconsolata"/>
                  <a:cs typeface="Inconsolata"/>
                  <a:sym typeface="Inconsolata"/>
                </a:defRPr>
              </a:lvl1pPr>
            </a:lstStyle>
            <a:p>
              <a:r>
                <a:t>crd</a:t>
              </a:r>
            </a:p>
          </p:txBody>
        </p:sp>
        <p:sp>
          <p:nvSpPr>
            <p:cNvPr id="4721" name="vals"/>
            <p:cNvSpPr/>
            <p:nvPr/>
          </p:nvSpPr>
          <p:spPr>
            <a:xfrm>
              <a:off x="0" y="355871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1531">
                <a:spcBef>
                  <a:spcPts val="5900"/>
                </a:spcBef>
                <a:defRPr sz="4800">
                  <a:latin typeface="Inconsolata"/>
                  <a:ea typeface="Inconsolata"/>
                  <a:cs typeface="Inconsolata"/>
                  <a:sym typeface="Inconsolata"/>
                </a:defRPr>
              </a:lvl1pPr>
            </a:lstStyle>
            <a:p>
              <a:r>
                <a:t>vals</a:t>
              </a:r>
            </a:p>
          </p:txBody>
        </p:sp>
      </p:grpSp>
      <p:grpSp>
        <p:nvGrpSpPr>
          <p:cNvPr id="4725" name="Group"/>
          <p:cNvGrpSpPr/>
          <p:nvPr/>
        </p:nvGrpSpPr>
        <p:grpSpPr>
          <a:xfrm>
            <a:off x="13635311" y="6636903"/>
            <a:ext cx="1017334" cy="2541361"/>
            <a:chOff x="0" y="0"/>
            <a:chExt cx="1017333" cy="2541359"/>
          </a:xfrm>
        </p:grpSpPr>
        <p:sp>
          <p:nvSpPr>
            <p:cNvPr id="4723" name="1"/>
            <p:cNvSpPr/>
            <p:nvPr/>
          </p:nvSpPr>
          <p:spPr>
            <a:xfrm>
              <a:off x="0" y="1525359"/>
              <a:ext cx="1016000" cy="1016001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24" name="2"/>
            <p:cNvSpPr/>
            <p:nvPr/>
          </p:nvSpPr>
          <p:spPr>
            <a:xfrm>
              <a:off x="1333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730" name="Group"/>
          <p:cNvGrpSpPr/>
          <p:nvPr/>
        </p:nvGrpSpPr>
        <p:grpSpPr>
          <a:xfrm>
            <a:off x="13648011" y="5111543"/>
            <a:ext cx="4050911" cy="1016001"/>
            <a:chOff x="0" y="0"/>
            <a:chExt cx="4050909" cy="1015999"/>
          </a:xfrm>
        </p:grpSpPr>
        <p:sp>
          <p:nvSpPr>
            <p:cNvPr id="4726" name="3"/>
            <p:cNvSpPr/>
            <p:nvPr/>
          </p:nvSpPr>
          <p:spPr>
            <a:xfrm>
              <a:off x="0" y="0"/>
              <a:ext cx="1016000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27" name="5"/>
            <p:cNvSpPr/>
            <p:nvPr/>
          </p:nvSpPr>
          <p:spPr>
            <a:xfrm>
              <a:off x="1012189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728" name="6"/>
            <p:cNvSpPr/>
            <p:nvPr/>
          </p:nvSpPr>
          <p:spPr>
            <a:xfrm>
              <a:off x="2028718" y="0"/>
              <a:ext cx="1016000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729" name="9"/>
            <p:cNvSpPr/>
            <p:nvPr/>
          </p:nvSpPr>
          <p:spPr>
            <a:xfrm>
              <a:off x="3034909" y="0"/>
              <a:ext cx="1016001" cy="1016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9</a:t>
              </a:r>
            </a:p>
          </p:txBody>
        </p:sp>
      </p:grpSp>
      <p:sp>
        <p:nvSpPr>
          <p:cNvPr id="4731" name="1"/>
          <p:cNvSpPr/>
          <p:nvPr/>
        </p:nvSpPr>
        <p:spPr>
          <a:xfrm>
            <a:off x="5902507" y="4482322"/>
            <a:ext cx="1328870" cy="1341570"/>
          </a:xfrm>
          <a:prstGeom prst="rect">
            <a:avLst/>
          </a:prstGeom>
          <a:solidFill>
            <a:srgbClr val="CCCCCC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</a:t>
            </a:r>
          </a:p>
        </p:txBody>
      </p:sp>
      <p:sp>
        <p:nvSpPr>
          <p:cNvPr id="4732" name="Many real-world applications work with dynamic sparse tens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Many real-world applications work with dynamic sparse tensors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71620 0.000000" pathEditMode="relative">
                                      <p:cBhvr>
                                        <p:cTn id="6" dur="1000" fill="hold"/>
                                        <p:tgtEl>
                                          <p:spTgt spid="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1796 0.000000" pathEditMode="relative">
                                      <p:cBhvr>
                                        <p:cTn id="27" dur="1000" fill="hold"/>
                                        <p:tgtEl>
                                          <p:spTgt spid="4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1851 0.000000" pathEditMode="relative">
                                      <p:cBhvr>
                                        <p:cTn id="30" dur="1000" fill="hold"/>
                                        <p:tgtEl>
                                          <p:spTgt spid="4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2" grpId="0" animBg="1" advAuto="0"/>
      <p:bldP spid="4711" grpId="0" animBg="1" advAuto="0"/>
      <p:bldP spid="4722" grpId="0" animBg="1" advAuto="0"/>
      <p:bldP spid="4725" grpId="0" animBg="1" advAuto="0"/>
      <p:bldP spid="4730" grpId="0" animBg="1" advAuto="0"/>
      <p:bldP spid="4731" grpId="0" animBg="1" advAuto="0"/>
      <p:bldP spid="47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667F14-FB15-7A3E-C8C7-3AD2D44F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a new value to an array-based structure CSR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E291E-2D0F-C868-E042-06EED2B402CD}"/>
              </a:ext>
            </a:extLst>
          </p:cNvPr>
          <p:cNvSpPr txBox="1"/>
          <p:nvPr/>
        </p:nvSpPr>
        <p:spPr>
          <a:xfrm>
            <a:off x="4078515" y="2077128"/>
            <a:ext cx="17105086" cy="64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0" indent="-469900" defTabSz="914400" eaLnBrk="0">
              <a:lnSpc>
                <a:spcPct val="90000"/>
              </a:lnSpc>
              <a:spcBef>
                <a:spcPct val="20000"/>
              </a:spcBef>
              <a:buClr>
                <a:srgbClr val="0093D0"/>
              </a:buClr>
              <a:buSzPct val="100000"/>
            </a:pPr>
            <a:r>
              <a:rPr lang="en-US" sz="4000">
                <a:solidFill>
                  <a:srgbClr val="006699"/>
                </a:solidFill>
              </a:rPr>
              <a:t>1.63M to 255M Number of Non-Zeros Stored in the CSR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3D103-1F69-CD63-FB09-86BFA71C64A0}"/>
              </a:ext>
            </a:extLst>
          </p:cNvPr>
          <p:cNvSpPr txBox="1"/>
          <p:nvPr/>
        </p:nvSpPr>
        <p:spPr>
          <a:xfrm>
            <a:off x="13057918" y="10455513"/>
            <a:ext cx="8104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Arial" panose="020B0604020202020204" pitchFamily="34" charset="0"/>
              </a:rPr>
              <a:t>Insert a Single Element</a:t>
            </a:r>
            <a:endParaRPr lang="en-US" sz="48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5BA4DAE-2C11-B006-F344-08549484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69" y="3729576"/>
            <a:ext cx="11242614" cy="6327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8B73DC9-E875-BD79-2411-0B9EEA87D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987" y="3729576"/>
            <a:ext cx="9186416" cy="63272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BDFA96-8237-3ED9-B286-5D3E305250D4}"/>
              </a:ext>
            </a:extLst>
          </p:cNvPr>
          <p:cNvSpPr txBox="1"/>
          <p:nvPr/>
        </p:nvSpPr>
        <p:spPr>
          <a:xfrm>
            <a:off x="3633537" y="10455514"/>
            <a:ext cx="8860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PageRank Computation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686244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4737" name="Pointer-based formats allow for efficient in-place mod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to represent the sparse matrix with support for insertion?</a:t>
            </a:r>
            <a:endParaRPr dirty="0"/>
          </a:p>
        </p:txBody>
      </p:sp>
      <p:grpSp>
        <p:nvGrpSpPr>
          <p:cNvPr id="4798" name="Group"/>
          <p:cNvGrpSpPr/>
          <p:nvPr/>
        </p:nvGrpSpPr>
        <p:grpSpPr>
          <a:xfrm>
            <a:off x="2395053" y="3589841"/>
            <a:ext cx="6184194" cy="6256918"/>
            <a:chOff x="0" y="0"/>
            <a:chExt cx="6184193" cy="6256917"/>
          </a:xfrm>
        </p:grpSpPr>
        <p:grpSp>
          <p:nvGrpSpPr>
            <p:cNvPr id="4787" name="Group"/>
            <p:cNvGrpSpPr/>
            <p:nvPr/>
          </p:nvGrpSpPr>
          <p:grpSpPr>
            <a:xfrm>
              <a:off x="824793" y="890717"/>
              <a:ext cx="5359401" cy="5366201"/>
              <a:chOff x="0" y="0"/>
              <a:chExt cx="5359400" cy="5366200"/>
            </a:xfrm>
          </p:grpSpPr>
          <p:grpSp>
            <p:nvGrpSpPr>
              <p:cNvPr id="4771" name="Group"/>
              <p:cNvGrpSpPr/>
              <p:nvPr/>
            </p:nvGrpSpPr>
            <p:grpSpPr>
              <a:xfrm>
                <a:off x="0" y="2682979"/>
                <a:ext cx="5359401" cy="1341571"/>
                <a:chOff x="0" y="0"/>
                <a:chExt cx="5359400" cy="1341569"/>
              </a:xfrm>
            </p:grpSpPr>
            <p:sp>
              <p:nvSpPr>
                <p:cNvPr id="4767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68" name="Square"/>
                <p:cNvSpPr/>
                <p:nvPr/>
              </p:nvSpPr>
              <p:spPr>
                <a:xfrm>
                  <a:off x="2685140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69" name="1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70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</p:grpSp>
          <p:grpSp>
            <p:nvGrpSpPr>
              <p:cNvPr id="4776" name="Group"/>
              <p:cNvGrpSpPr/>
              <p:nvPr/>
            </p:nvGrpSpPr>
            <p:grpSpPr>
              <a:xfrm>
                <a:off x="0" y="1341489"/>
                <a:ext cx="5359401" cy="1341571"/>
                <a:chOff x="0" y="0"/>
                <a:chExt cx="5359400" cy="1341569"/>
              </a:xfrm>
            </p:grpSpPr>
            <p:sp>
              <p:nvSpPr>
                <p:cNvPr id="4772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73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74" name="1"/>
                <p:cNvSpPr/>
                <p:nvPr/>
              </p:nvSpPr>
              <p:spPr>
                <a:xfrm>
                  <a:off x="2685141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75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781" name="Group"/>
              <p:cNvGrpSpPr/>
              <p:nvPr/>
            </p:nvGrpSpPr>
            <p:grpSpPr>
              <a:xfrm>
                <a:off x="0" y="0"/>
                <a:ext cx="5359401" cy="1343334"/>
                <a:chOff x="0" y="0"/>
                <a:chExt cx="5359400" cy="1343333"/>
              </a:xfrm>
            </p:grpSpPr>
            <p:sp>
              <p:nvSpPr>
                <p:cNvPr id="4777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78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79" name="Square"/>
                <p:cNvSpPr/>
                <p:nvPr/>
              </p:nvSpPr>
              <p:spPr>
                <a:xfrm>
                  <a:off x="2676373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80" name="1"/>
                <p:cNvSpPr/>
                <p:nvPr/>
              </p:nvSpPr>
              <p:spPr>
                <a:xfrm>
                  <a:off x="1339132" y="1763"/>
                  <a:ext cx="1341571" cy="1341571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786" name="Group"/>
              <p:cNvGrpSpPr/>
              <p:nvPr/>
            </p:nvGrpSpPr>
            <p:grpSpPr>
              <a:xfrm>
                <a:off x="0" y="4024630"/>
                <a:ext cx="5359401" cy="1341571"/>
                <a:chOff x="0" y="0"/>
                <a:chExt cx="5359400" cy="1341569"/>
              </a:xfrm>
            </p:grpSpPr>
            <p:sp>
              <p:nvSpPr>
                <p:cNvPr id="4782" name="1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83" name="1"/>
                <p:cNvSpPr/>
                <p:nvPr/>
              </p:nvSpPr>
              <p:spPr>
                <a:xfrm>
                  <a:off x="2671493" y="-1"/>
                  <a:ext cx="1341570" cy="1341571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84" name="Square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85" name="1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</p:grpSp>
        <p:grpSp>
          <p:nvGrpSpPr>
            <p:cNvPr id="4792" name="Group"/>
            <p:cNvGrpSpPr/>
            <p:nvPr/>
          </p:nvGrpSpPr>
          <p:grpSpPr>
            <a:xfrm>
              <a:off x="1231192" y="0"/>
              <a:ext cx="4546601" cy="685801"/>
              <a:chOff x="0" y="0"/>
              <a:chExt cx="4546600" cy="685800"/>
            </a:xfrm>
          </p:grpSpPr>
          <p:sp>
            <p:nvSpPr>
              <p:cNvPr id="4788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789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790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791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4797" name="Group"/>
            <p:cNvGrpSpPr/>
            <p:nvPr/>
          </p:nvGrpSpPr>
          <p:grpSpPr>
            <a:xfrm>
              <a:off x="0" y="1221108"/>
              <a:ext cx="521562" cy="4698679"/>
              <a:chOff x="0" y="0"/>
              <a:chExt cx="521561" cy="4698678"/>
            </a:xfrm>
          </p:grpSpPr>
          <p:sp>
            <p:nvSpPr>
              <p:cNvPr id="4793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794" name="1"/>
              <p:cNvSpPr txBox="1"/>
              <p:nvPr/>
            </p:nvSpPr>
            <p:spPr>
              <a:xfrm>
                <a:off x="0" y="1348141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795" name="2"/>
              <p:cNvSpPr txBox="1"/>
              <p:nvPr/>
            </p:nvSpPr>
            <p:spPr>
              <a:xfrm>
                <a:off x="0" y="2682979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796" name="3"/>
              <p:cNvSpPr txBox="1"/>
              <p:nvPr/>
            </p:nvSpPr>
            <p:spPr>
              <a:xfrm>
                <a:off x="0" y="4012878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40410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4737" name="Pointer-based formats allow for efficient in-place mod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Pointer-based formats allow for efficient in-place modification</a:t>
            </a:r>
          </a:p>
        </p:txBody>
      </p:sp>
      <p:grpSp>
        <p:nvGrpSpPr>
          <p:cNvPr id="4746" name="Group"/>
          <p:cNvGrpSpPr/>
          <p:nvPr/>
        </p:nvGrpSpPr>
        <p:grpSpPr>
          <a:xfrm>
            <a:off x="11629123" y="2554568"/>
            <a:ext cx="8864980" cy="4938432"/>
            <a:chOff x="0" y="0"/>
            <a:chExt cx="8864979" cy="4938431"/>
          </a:xfrm>
        </p:grpSpPr>
        <p:sp>
          <p:nvSpPr>
            <p:cNvPr id="4738" name="Line"/>
            <p:cNvSpPr/>
            <p:nvPr/>
          </p:nvSpPr>
          <p:spPr>
            <a:xfrm>
              <a:off x="5698320" y="0"/>
              <a:ext cx="1" cy="758144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39" name="2"/>
            <p:cNvSpPr/>
            <p:nvPr/>
          </p:nvSpPr>
          <p:spPr>
            <a:xfrm>
              <a:off x="5063319" y="776680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40" name="1"/>
            <p:cNvSpPr/>
            <p:nvPr/>
          </p:nvSpPr>
          <p:spPr>
            <a:xfrm>
              <a:off x="2532229" y="2182399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41" name="3"/>
            <p:cNvSpPr/>
            <p:nvPr/>
          </p:nvSpPr>
          <p:spPr>
            <a:xfrm>
              <a:off x="7594979" y="2182399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42" name="0"/>
            <p:cNvSpPr/>
            <p:nvPr/>
          </p:nvSpPr>
          <p:spPr>
            <a:xfrm>
              <a:off x="0" y="3668431"/>
              <a:ext cx="1270000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0</a:t>
              </a:r>
            </a:p>
          </p:txBody>
        </p:sp>
        <p:sp>
          <p:nvSpPr>
            <p:cNvPr id="4743" name="Line"/>
            <p:cNvSpPr/>
            <p:nvPr/>
          </p:nvSpPr>
          <p:spPr>
            <a:xfrm flipH="1">
              <a:off x="1189725" y="3132249"/>
              <a:ext cx="1415235" cy="888536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44" name="Line"/>
            <p:cNvSpPr/>
            <p:nvPr/>
          </p:nvSpPr>
          <p:spPr>
            <a:xfrm flipH="1">
              <a:off x="3710022" y="1651005"/>
              <a:ext cx="1415234" cy="888535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45" name="Line"/>
            <p:cNvSpPr/>
            <p:nvPr/>
          </p:nvSpPr>
          <p:spPr>
            <a:xfrm>
              <a:off x="6267908" y="1651005"/>
              <a:ext cx="1415234" cy="888535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4763" name="Group"/>
          <p:cNvGrpSpPr/>
          <p:nvPr/>
        </p:nvGrpSpPr>
        <p:grpSpPr>
          <a:xfrm>
            <a:off x="10079889" y="4598889"/>
            <a:ext cx="11950156" cy="6387664"/>
            <a:chOff x="0" y="0"/>
            <a:chExt cx="11950155" cy="6387662"/>
          </a:xfrm>
        </p:grpSpPr>
        <p:sp>
          <p:nvSpPr>
            <p:cNvPr id="4747" name="Line"/>
            <p:cNvSpPr/>
            <p:nvPr/>
          </p:nvSpPr>
          <p:spPr>
            <a:xfrm>
              <a:off x="5226757" y="3198124"/>
              <a:ext cx="577405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48" name="2"/>
            <p:cNvSpPr/>
            <p:nvPr/>
          </p:nvSpPr>
          <p:spPr>
            <a:xfrm>
              <a:off x="4078240" y="2182707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49" name="3"/>
            <p:cNvSpPr/>
            <p:nvPr/>
          </p:nvSpPr>
          <p:spPr>
            <a:xfrm>
              <a:off x="5613613" y="3626834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50" name="1"/>
            <p:cNvSpPr/>
            <p:nvPr/>
          </p:nvSpPr>
          <p:spPr>
            <a:xfrm>
              <a:off x="9144782" y="2182707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51" name="2"/>
            <p:cNvSpPr/>
            <p:nvPr/>
          </p:nvSpPr>
          <p:spPr>
            <a:xfrm>
              <a:off x="10680155" y="3626834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52" name="Line"/>
            <p:cNvSpPr/>
            <p:nvPr/>
          </p:nvSpPr>
          <p:spPr>
            <a:xfrm>
              <a:off x="2206469" y="2915503"/>
              <a:ext cx="1" cy="75814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53" name="Line"/>
            <p:cNvSpPr/>
            <p:nvPr/>
          </p:nvSpPr>
          <p:spPr>
            <a:xfrm>
              <a:off x="10294246" y="3198124"/>
              <a:ext cx="577405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54" name="3"/>
            <p:cNvSpPr/>
            <p:nvPr/>
          </p:nvSpPr>
          <p:spPr>
            <a:xfrm>
              <a:off x="6612553" y="767510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55" name="Line"/>
            <p:cNvSpPr/>
            <p:nvPr/>
          </p:nvSpPr>
          <p:spPr>
            <a:xfrm>
              <a:off x="4715894" y="1404771"/>
              <a:ext cx="1" cy="75814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56" name="Line"/>
            <p:cNvSpPr/>
            <p:nvPr/>
          </p:nvSpPr>
          <p:spPr>
            <a:xfrm>
              <a:off x="7247554" y="0"/>
              <a:ext cx="1" cy="75814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57" name="Line"/>
            <p:cNvSpPr/>
            <p:nvPr/>
          </p:nvSpPr>
          <p:spPr>
            <a:xfrm>
              <a:off x="9779213" y="1417471"/>
              <a:ext cx="1" cy="75814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58" name="0"/>
            <p:cNvSpPr/>
            <p:nvPr/>
          </p:nvSpPr>
          <p:spPr>
            <a:xfrm>
              <a:off x="7597633" y="3626834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759" name="Line"/>
            <p:cNvSpPr/>
            <p:nvPr/>
          </p:nvSpPr>
          <p:spPr>
            <a:xfrm flipH="1">
              <a:off x="8659756" y="3185424"/>
              <a:ext cx="577406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760" name="2"/>
            <p:cNvSpPr/>
            <p:nvPr/>
          </p:nvSpPr>
          <p:spPr>
            <a:xfrm>
              <a:off x="1549234" y="3677018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dirty="0"/>
                <a:t>3</a:t>
              </a:r>
              <a:endParaRPr dirty="0"/>
            </a:p>
          </p:txBody>
        </p:sp>
        <p:sp>
          <p:nvSpPr>
            <p:cNvPr id="4761" name="0"/>
            <p:cNvSpPr/>
            <p:nvPr/>
          </p:nvSpPr>
          <p:spPr>
            <a:xfrm>
              <a:off x="0" y="5117662"/>
              <a:ext cx="1270000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762" name="Line"/>
            <p:cNvSpPr/>
            <p:nvPr/>
          </p:nvSpPr>
          <p:spPr>
            <a:xfrm flipH="1">
              <a:off x="1062123" y="4676252"/>
              <a:ext cx="577406" cy="57740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4766" name="Group"/>
          <p:cNvGrpSpPr/>
          <p:nvPr/>
        </p:nvGrpSpPr>
        <p:grpSpPr>
          <a:xfrm>
            <a:off x="12806641" y="9294477"/>
            <a:ext cx="1627857" cy="1695560"/>
            <a:chOff x="0" y="0"/>
            <a:chExt cx="1627855" cy="1695558"/>
          </a:xfrm>
        </p:grpSpPr>
        <p:sp>
          <p:nvSpPr>
            <p:cNvPr id="4764" name="3"/>
            <p:cNvSpPr/>
            <p:nvPr/>
          </p:nvSpPr>
          <p:spPr>
            <a:xfrm>
              <a:off x="357855" y="425558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3</a:t>
              </a:r>
            </a:p>
          </p:txBody>
        </p:sp>
        <p:sp>
          <p:nvSpPr>
            <p:cNvPr id="4765" name="Line"/>
            <p:cNvSpPr/>
            <p:nvPr/>
          </p:nvSpPr>
          <p:spPr>
            <a:xfrm>
              <a:off x="-1" y="-1"/>
              <a:ext cx="577406" cy="57740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4798" name="Group"/>
          <p:cNvGrpSpPr/>
          <p:nvPr/>
        </p:nvGrpSpPr>
        <p:grpSpPr>
          <a:xfrm>
            <a:off x="2395053" y="3589841"/>
            <a:ext cx="6184194" cy="6256918"/>
            <a:chOff x="0" y="0"/>
            <a:chExt cx="6184193" cy="6256917"/>
          </a:xfrm>
        </p:grpSpPr>
        <p:grpSp>
          <p:nvGrpSpPr>
            <p:cNvPr id="4787" name="Group"/>
            <p:cNvGrpSpPr/>
            <p:nvPr/>
          </p:nvGrpSpPr>
          <p:grpSpPr>
            <a:xfrm>
              <a:off x="824793" y="890717"/>
              <a:ext cx="5359401" cy="5366201"/>
              <a:chOff x="0" y="0"/>
              <a:chExt cx="5359400" cy="5366200"/>
            </a:xfrm>
          </p:grpSpPr>
          <p:grpSp>
            <p:nvGrpSpPr>
              <p:cNvPr id="4771" name="Group"/>
              <p:cNvGrpSpPr/>
              <p:nvPr/>
            </p:nvGrpSpPr>
            <p:grpSpPr>
              <a:xfrm>
                <a:off x="0" y="2682979"/>
                <a:ext cx="5359401" cy="1341571"/>
                <a:chOff x="0" y="0"/>
                <a:chExt cx="5359400" cy="1341569"/>
              </a:xfrm>
            </p:grpSpPr>
            <p:sp>
              <p:nvSpPr>
                <p:cNvPr id="4767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68" name="Square"/>
                <p:cNvSpPr/>
                <p:nvPr/>
              </p:nvSpPr>
              <p:spPr>
                <a:xfrm>
                  <a:off x="2685140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69" name="1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70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</p:grpSp>
          <p:grpSp>
            <p:nvGrpSpPr>
              <p:cNvPr id="4776" name="Group"/>
              <p:cNvGrpSpPr/>
              <p:nvPr/>
            </p:nvGrpSpPr>
            <p:grpSpPr>
              <a:xfrm>
                <a:off x="0" y="1341489"/>
                <a:ext cx="5359401" cy="1341571"/>
                <a:chOff x="0" y="0"/>
                <a:chExt cx="5359400" cy="1341569"/>
              </a:xfrm>
            </p:grpSpPr>
            <p:sp>
              <p:nvSpPr>
                <p:cNvPr id="4772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73" name="Square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74" name="1"/>
                <p:cNvSpPr/>
                <p:nvPr/>
              </p:nvSpPr>
              <p:spPr>
                <a:xfrm>
                  <a:off x="2685141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75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781" name="Group"/>
              <p:cNvGrpSpPr/>
              <p:nvPr/>
            </p:nvGrpSpPr>
            <p:grpSpPr>
              <a:xfrm>
                <a:off x="0" y="0"/>
                <a:ext cx="5359401" cy="1343334"/>
                <a:chOff x="0" y="0"/>
                <a:chExt cx="5359400" cy="1343333"/>
              </a:xfrm>
            </p:grpSpPr>
            <p:sp>
              <p:nvSpPr>
                <p:cNvPr id="4777" name="Square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78" name="1"/>
                <p:cNvSpPr/>
                <p:nvPr/>
              </p:nvSpPr>
              <p:spPr>
                <a:xfrm>
                  <a:off x="401783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79" name="Square"/>
                <p:cNvSpPr/>
                <p:nvPr/>
              </p:nvSpPr>
              <p:spPr>
                <a:xfrm>
                  <a:off x="2676373" y="0"/>
                  <a:ext cx="1341571" cy="134157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80" name="1"/>
                <p:cNvSpPr/>
                <p:nvPr/>
              </p:nvSpPr>
              <p:spPr>
                <a:xfrm>
                  <a:off x="1339132" y="1763"/>
                  <a:ext cx="1341571" cy="1341571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grpSp>
            <p:nvGrpSpPr>
              <p:cNvPr id="4786" name="Group"/>
              <p:cNvGrpSpPr/>
              <p:nvPr/>
            </p:nvGrpSpPr>
            <p:grpSpPr>
              <a:xfrm>
                <a:off x="0" y="4024630"/>
                <a:ext cx="5359401" cy="1341571"/>
                <a:chOff x="0" y="0"/>
                <a:chExt cx="5359400" cy="1341569"/>
              </a:xfrm>
            </p:grpSpPr>
            <p:sp>
              <p:nvSpPr>
                <p:cNvPr id="4782" name="1"/>
                <p:cNvSpPr/>
                <p:nvPr/>
              </p:nvSpPr>
              <p:spPr>
                <a:xfrm>
                  <a:off x="0" y="0"/>
                  <a:ext cx="1341570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83" name="1"/>
                <p:cNvSpPr/>
                <p:nvPr/>
              </p:nvSpPr>
              <p:spPr>
                <a:xfrm>
                  <a:off x="2671493" y="-1"/>
                  <a:ext cx="1341570" cy="1341571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784" name="Square"/>
                <p:cNvSpPr/>
                <p:nvPr/>
              </p:nvSpPr>
              <p:spPr>
                <a:xfrm>
                  <a:off x="4017830" y="0"/>
                  <a:ext cx="1341571" cy="1341570"/>
                </a:xfrm>
                <a:prstGeom prst="rect">
                  <a:avLst/>
                </a:prstGeom>
                <a:noFill/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6000">
                      <a:solidFill>
                        <a:srgbClr val="53585F">
                          <a:alpha val="75000"/>
                        </a:srgbClr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785" name="1"/>
                <p:cNvSpPr/>
                <p:nvPr/>
              </p:nvSpPr>
              <p:spPr>
                <a:xfrm>
                  <a:off x="1342873" y="0"/>
                  <a:ext cx="1341571" cy="1341570"/>
                </a:xfrm>
                <a:prstGeom prst="rect">
                  <a:avLst/>
                </a:prstGeom>
                <a:solidFill>
                  <a:srgbClr val="CCCCCC"/>
                </a:solidFill>
                <a:ln w="25400" cap="flat">
                  <a:solidFill>
                    <a:srgbClr val="85888D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60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</p:grpSp>
        <p:grpSp>
          <p:nvGrpSpPr>
            <p:cNvPr id="4792" name="Group"/>
            <p:cNvGrpSpPr/>
            <p:nvPr/>
          </p:nvGrpSpPr>
          <p:grpSpPr>
            <a:xfrm>
              <a:off x="1231192" y="0"/>
              <a:ext cx="4546601" cy="685801"/>
              <a:chOff x="0" y="0"/>
              <a:chExt cx="4546600" cy="685800"/>
            </a:xfrm>
          </p:grpSpPr>
          <p:sp>
            <p:nvSpPr>
              <p:cNvPr id="4788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789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790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791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4797" name="Group"/>
            <p:cNvGrpSpPr/>
            <p:nvPr/>
          </p:nvGrpSpPr>
          <p:grpSpPr>
            <a:xfrm>
              <a:off x="0" y="1221108"/>
              <a:ext cx="521562" cy="4698679"/>
              <a:chOff x="0" y="0"/>
              <a:chExt cx="521561" cy="4698678"/>
            </a:xfrm>
          </p:grpSpPr>
          <p:sp>
            <p:nvSpPr>
              <p:cNvPr id="4793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4794" name="1"/>
              <p:cNvSpPr txBox="1"/>
              <p:nvPr/>
            </p:nvSpPr>
            <p:spPr>
              <a:xfrm>
                <a:off x="0" y="1348141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795" name="2"/>
              <p:cNvSpPr txBox="1"/>
              <p:nvPr/>
            </p:nvSpPr>
            <p:spPr>
              <a:xfrm>
                <a:off x="0" y="2682979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796" name="3"/>
              <p:cNvSpPr txBox="1"/>
              <p:nvPr/>
            </p:nvSpPr>
            <p:spPr>
              <a:xfrm>
                <a:off x="0" y="4012878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sp>
        <p:nvSpPr>
          <p:cNvPr id="4799" name="1"/>
          <p:cNvSpPr/>
          <p:nvPr/>
        </p:nvSpPr>
        <p:spPr>
          <a:xfrm>
            <a:off x="5904987" y="4480558"/>
            <a:ext cx="1341571" cy="1341571"/>
          </a:xfrm>
          <a:prstGeom prst="rect">
            <a:avLst/>
          </a:prstGeom>
          <a:solidFill>
            <a:srgbClr val="CCCCCC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</a:t>
            </a:r>
          </a:p>
        </p:txBody>
      </p:sp>
      <p:sp>
        <p:nvSpPr>
          <p:cNvPr id="3" name="2">
            <a:extLst>
              <a:ext uri="{FF2B5EF4-FFF2-40B4-BE49-F238E27FC236}">
                <a16:creationId xmlns:a16="http://schemas.microsoft.com/office/drawing/2014/main" id="{68786C25-1403-8B7A-A18F-46AB2BAB5A6B}"/>
              </a:ext>
            </a:extLst>
          </p:cNvPr>
          <p:cNvSpPr/>
          <p:nvPr/>
        </p:nvSpPr>
        <p:spPr>
          <a:xfrm>
            <a:off x="11629985" y="8275908"/>
            <a:ext cx="1269996" cy="1270001"/>
          </a:xfrm>
          <a:prstGeom prst="ellipse">
            <a:avLst/>
          </a:prstGeom>
          <a:solidFill>
            <a:schemeClr val="bg1"/>
          </a:solidFill>
          <a:ln w="38100" cap="flat">
            <a:solidFill>
              <a:schemeClr val="bg1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5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2" name="2">
            <a:extLst>
              <a:ext uri="{FF2B5EF4-FFF2-40B4-BE49-F238E27FC236}">
                <a16:creationId xmlns:a16="http://schemas.microsoft.com/office/drawing/2014/main" id="{FDECBC4C-9325-6E6D-B45E-A769490CE90C}"/>
              </a:ext>
            </a:extLst>
          </p:cNvPr>
          <p:cNvSpPr/>
          <p:nvPr/>
        </p:nvSpPr>
        <p:spPr>
          <a:xfrm>
            <a:off x="11629020" y="8275908"/>
            <a:ext cx="1269996" cy="1270001"/>
          </a:xfrm>
          <a:prstGeom prst="ellipse">
            <a:avLst/>
          </a:prstGeom>
          <a:solidFill>
            <a:srgbClr val="CCCCCC"/>
          </a:solidFill>
          <a:ln w="38100" cap="flat">
            <a:solidFill>
              <a:srgbClr val="00000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5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/>
                                        <p:tgtEl>
                                          <p:spTgt spid="47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4" dur="indefinite" fill="hold"/>
                                        <p:tgtEl>
                                          <p:spTgt spid="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9" dur="indefinite" fill="hold"/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47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3" dur="indefinite" fill="hold"/>
                                        <p:tgtEl>
                                          <p:spTgt spid="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8" dur="indefinite" fill="hold"/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7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6" grpId="0" animBg="1" advAuto="0"/>
      <p:bldP spid="4746" grpId="1" animBg="1" advAuto="0"/>
      <p:bldP spid="4746" grpId="2" animBg="1" advAuto="0"/>
      <p:bldP spid="4763" grpId="0" animBg="1" advAuto="0"/>
      <p:bldP spid="4763" grpId="1" animBg="1" advAuto="0"/>
      <p:bldP spid="4763" grpId="2" animBg="1" advAuto="0"/>
      <p:bldP spid="4766" grpId="0" animBg="1" advAuto="0"/>
      <p:bldP spid="4799" grpId="0" animBg="1" advAuto="0"/>
      <p:bldP spid="4799" grpId="1" animBg="1"/>
      <p:bldP spid="3" grpId="0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4804" name="There exists many different pointer-based dynamic sparse tensor form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There exists many different pointer-based dynamic sparse tensor formats</a:t>
            </a:r>
          </a:p>
        </p:txBody>
      </p:sp>
      <p:grpSp>
        <p:nvGrpSpPr>
          <p:cNvPr id="4831" name="Group"/>
          <p:cNvGrpSpPr/>
          <p:nvPr/>
        </p:nvGrpSpPr>
        <p:grpSpPr>
          <a:xfrm>
            <a:off x="4375991" y="1717659"/>
            <a:ext cx="7754351" cy="5473701"/>
            <a:chOff x="0" y="0"/>
            <a:chExt cx="7754350" cy="5473700"/>
          </a:xfrm>
        </p:grpSpPr>
        <p:sp>
          <p:nvSpPr>
            <p:cNvPr id="4805" name="Line"/>
            <p:cNvSpPr/>
            <p:nvPr/>
          </p:nvSpPr>
          <p:spPr>
            <a:xfrm>
              <a:off x="4702873" y="0"/>
              <a:ext cx="1" cy="49195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06" name="2"/>
            <p:cNvSpPr/>
            <p:nvPr/>
          </p:nvSpPr>
          <p:spPr>
            <a:xfrm>
              <a:off x="4290827" y="503980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07" name="Line"/>
            <p:cNvSpPr/>
            <p:nvPr/>
          </p:nvSpPr>
          <p:spPr>
            <a:xfrm>
              <a:off x="3391596" y="3401776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08" name="1"/>
            <p:cNvSpPr/>
            <p:nvPr/>
          </p:nvSpPr>
          <p:spPr>
            <a:xfrm>
              <a:off x="2648425" y="1416139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809" name="3"/>
            <p:cNvSpPr/>
            <p:nvPr/>
          </p:nvSpPr>
          <p:spPr>
            <a:xfrm>
              <a:off x="5933599" y="1416139"/>
              <a:ext cx="824092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10" name="0"/>
            <p:cNvSpPr/>
            <p:nvPr/>
          </p:nvSpPr>
          <p:spPr>
            <a:xfrm>
              <a:off x="1005284" y="2380412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11" name="2"/>
            <p:cNvSpPr/>
            <p:nvPr/>
          </p:nvSpPr>
          <p:spPr>
            <a:xfrm>
              <a:off x="2646334" y="2742881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12" name="3"/>
            <p:cNvSpPr/>
            <p:nvPr/>
          </p:nvSpPr>
          <p:spPr>
            <a:xfrm>
              <a:off x="3642623" y="3679962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13" name="1"/>
            <p:cNvSpPr/>
            <p:nvPr/>
          </p:nvSpPr>
          <p:spPr>
            <a:xfrm>
              <a:off x="5933968" y="2742881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814" name="2"/>
            <p:cNvSpPr/>
            <p:nvPr/>
          </p:nvSpPr>
          <p:spPr>
            <a:xfrm>
              <a:off x="6930258" y="3679962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15" name="Line"/>
            <p:cNvSpPr/>
            <p:nvPr/>
          </p:nvSpPr>
          <p:spPr>
            <a:xfrm flipH="1">
              <a:off x="1431758" y="3218385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16" name="Line"/>
            <p:cNvSpPr/>
            <p:nvPr/>
          </p:nvSpPr>
          <p:spPr>
            <a:xfrm>
              <a:off x="6679845" y="3401776"/>
              <a:ext cx="374673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17" name="3"/>
            <p:cNvSpPr/>
            <p:nvPr/>
          </p:nvSpPr>
          <p:spPr>
            <a:xfrm>
              <a:off x="4290827" y="1824572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18" name="Line"/>
            <p:cNvSpPr/>
            <p:nvPr/>
          </p:nvSpPr>
          <p:spPr>
            <a:xfrm>
              <a:off x="3060102" y="2238085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19" name="Line"/>
            <p:cNvSpPr/>
            <p:nvPr/>
          </p:nvSpPr>
          <p:spPr>
            <a:xfrm>
              <a:off x="4702873" y="1326541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20" name="Line"/>
            <p:cNvSpPr/>
            <p:nvPr/>
          </p:nvSpPr>
          <p:spPr>
            <a:xfrm>
              <a:off x="6345645" y="2246326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21" name="Line"/>
            <p:cNvSpPr/>
            <p:nvPr/>
          </p:nvSpPr>
          <p:spPr>
            <a:xfrm flipH="1">
              <a:off x="1777286" y="2032489"/>
              <a:ext cx="918334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22" name="Line"/>
            <p:cNvSpPr/>
            <p:nvPr/>
          </p:nvSpPr>
          <p:spPr>
            <a:xfrm flipH="1">
              <a:off x="3412685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23" name="Line"/>
            <p:cNvSpPr/>
            <p:nvPr/>
          </p:nvSpPr>
          <p:spPr>
            <a:xfrm>
              <a:off x="5072474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24" name="0"/>
            <p:cNvSpPr/>
            <p:nvPr/>
          </p:nvSpPr>
          <p:spPr>
            <a:xfrm>
              <a:off x="4930036" y="3679962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25" name="Line"/>
            <p:cNvSpPr/>
            <p:nvPr/>
          </p:nvSpPr>
          <p:spPr>
            <a:xfrm flipH="1">
              <a:off x="5619239" y="3393535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26" name="2"/>
            <p:cNvSpPr/>
            <p:nvPr/>
          </p:nvSpPr>
          <p:spPr>
            <a:xfrm>
              <a:off x="1005284" y="3712526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27" name="3"/>
            <p:cNvSpPr/>
            <p:nvPr/>
          </p:nvSpPr>
          <p:spPr>
            <a:xfrm>
              <a:off x="2001574" y="4649608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28" name="Line"/>
            <p:cNvSpPr/>
            <p:nvPr/>
          </p:nvSpPr>
          <p:spPr>
            <a:xfrm>
              <a:off x="1769365" y="4373466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29" name="0"/>
            <p:cNvSpPr/>
            <p:nvPr/>
          </p:nvSpPr>
          <p:spPr>
            <a:xfrm>
              <a:off x="0" y="4647347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30" name="Line"/>
            <p:cNvSpPr/>
            <p:nvPr/>
          </p:nvSpPr>
          <p:spPr>
            <a:xfrm flipH="1">
              <a:off x="689202" y="4360920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4855" name="Group"/>
          <p:cNvGrpSpPr/>
          <p:nvPr/>
        </p:nvGrpSpPr>
        <p:grpSpPr>
          <a:xfrm>
            <a:off x="13249949" y="1718789"/>
            <a:ext cx="6758061" cy="5471440"/>
            <a:chOff x="0" y="0"/>
            <a:chExt cx="6758059" cy="5471439"/>
          </a:xfrm>
        </p:grpSpPr>
        <p:sp>
          <p:nvSpPr>
            <p:cNvPr id="4832" name="Line"/>
            <p:cNvSpPr/>
            <p:nvPr/>
          </p:nvSpPr>
          <p:spPr>
            <a:xfrm>
              <a:off x="4702873" y="0"/>
              <a:ext cx="1" cy="49195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33" name="2"/>
            <p:cNvSpPr/>
            <p:nvPr/>
          </p:nvSpPr>
          <p:spPr>
            <a:xfrm>
              <a:off x="4290827" y="503980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34" name="1"/>
            <p:cNvSpPr/>
            <p:nvPr/>
          </p:nvSpPr>
          <p:spPr>
            <a:xfrm>
              <a:off x="2648425" y="1416139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835" name="3"/>
            <p:cNvSpPr/>
            <p:nvPr/>
          </p:nvSpPr>
          <p:spPr>
            <a:xfrm>
              <a:off x="5933599" y="1416139"/>
              <a:ext cx="824092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36" name="0"/>
            <p:cNvSpPr/>
            <p:nvPr/>
          </p:nvSpPr>
          <p:spPr>
            <a:xfrm>
              <a:off x="1005284" y="2380412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37" name="2"/>
            <p:cNvSpPr/>
            <p:nvPr/>
          </p:nvSpPr>
          <p:spPr>
            <a:xfrm>
              <a:off x="2646334" y="2742881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38" name="2"/>
            <p:cNvSpPr/>
            <p:nvPr/>
          </p:nvSpPr>
          <p:spPr>
            <a:xfrm>
              <a:off x="5933968" y="2742881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39" name="Line"/>
            <p:cNvSpPr/>
            <p:nvPr/>
          </p:nvSpPr>
          <p:spPr>
            <a:xfrm flipH="1">
              <a:off x="1431758" y="3218385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0" name="Line"/>
            <p:cNvSpPr/>
            <p:nvPr/>
          </p:nvSpPr>
          <p:spPr>
            <a:xfrm>
              <a:off x="3060102" y="2238085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1" name="Line"/>
            <p:cNvSpPr/>
            <p:nvPr/>
          </p:nvSpPr>
          <p:spPr>
            <a:xfrm>
              <a:off x="4702873" y="1326541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2" name="Line"/>
            <p:cNvSpPr/>
            <p:nvPr/>
          </p:nvSpPr>
          <p:spPr>
            <a:xfrm>
              <a:off x="6345645" y="2246326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3" name="Line"/>
            <p:cNvSpPr/>
            <p:nvPr/>
          </p:nvSpPr>
          <p:spPr>
            <a:xfrm flipH="1">
              <a:off x="1777286" y="2032489"/>
              <a:ext cx="918334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4" name="Line"/>
            <p:cNvSpPr/>
            <p:nvPr/>
          </p:nvSpPr>
          <p:spPr>
            <a:xfrm flipH="1">
              <a:off x="3412685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5" name="Line"/>
            <p:cNvSpPr/>
            <p:nvPr/>
          </p:nvSpPr>
          <p:spPr>
            <a:xfrm>
              <a:off x="5072474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6" name="0"/>
            <p:cNvSpPr/>
            <p:nvPr/>
          </p:nvSpPr>
          <p:spPr>
            <a:xfrm>
              <a:off x="4930036" y="3679962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47" name="Line"/>
            <p:cNvSpPr/>
            <p:nvPr/>
          </p:nvSpPr>
          <p:spPr>
            <a:xfrm flipH="1">
              <a:off x="5619239" y="3393535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48" name="2"/>
            <p:cNvSpPr/>
            <p:nvPr/>
          </p:nvSpPr>
          <p:spPr>
            <a:xfrm>
              <a:off x="1005284" y="3712526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49" name="0"/>
            <p:cNvSpPr/>
            <p:nvPr/>
          </p:nvSpPr>
          <p:spPr>
            <a:xfrm>
              <a:off x="0" y="4647347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50" name="Line"/>
            <p:cNvSpPr/>
            <p:nvPr/>
          </p:nvSpPr>
          <p:spPr>
            <a:xfrm flipH="1">
              <a:off x="689202" y="4360920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51" name="3"/>
            <p:cNvSpPr/>
            <p:nvPr/>
          </p:nvSpPr>
          <p:spPr>
            <a:xfrm>
              <a:off x="1837407" y="3820978"/>
              <a:ext cx="708549" cy="70855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52" name="3"/>
            <p:cNvSpPr/>
            <p:nvPr/>
          </p:nvSpPr>
          <p:spPr>
            <a:xfrm>
              <a:off x="3472805" y="2851332"/>
              <a:ext cx="708550" cy="70855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53" name="3"/>
            <p:cNvSpPr/>
            <p:nvPr/>
          </p:nvSpPr>
          <p:spPr>
            <a:xfrm>
              <a:off x="4347211" y="1825352"/>
              <a:ext cx="711326" cy="711327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54" name="1"/>
            <p:cNvSpPr/>
            <p:nvPr/>
          </p:nvSpPr>
          <p:spPr>
            <a:xfrm>
              <a:off x="5783289" y="3785063"/>
              <a:ext cx="715491" cy="71549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4878" name="Group"/>
          <p:cNvGrpSpPr/>
          <p:nvPr/>
        </p:nvGrpSpPr>
        <p:grpSpPr>
          <a:xfrm>
            <a:off x="4866200" y="8623255"/>
            <a:ext cx="6773932" cy="3629086"/>
            <a:chOff x="0" y="0"/>
            <a:chExt cx="6773930" cy="3629085"/>
          </a:xfrm>
        </p:grpSpPr>
        <p:sp>
          <p:nvSpPr>
            <p:cNvPr id="4856" name="Square"/>
            <p:cNvSpPr/>
            <p:nvPr/>
          </p:nvSpPr>
          <p:spPr>
            <a:xfrm>
              <a:off x="0" y="196146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57" name="Square"/>
            <p:cNvSpPr/>
            <p:nvPr/>
          </p:nvSpPr>
          <p:spPr>
            <a:xfrm>
              <a:off x="0" y="1005533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58" name="Square"/>
            <p:cNvSpPr/>
            <p:nvPr/>
          </p:nvSpPr>
          <p:spPr>
            <a:xfrm>
              <a:off x="0" y="1810752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59" name="Square"/>
            <p:cNvSpPr/>
            <p:nvPr/>
          </p:nvSpPr>
          <p:spPr>
            <a:xfrm>
              <a:off x="0" y="2620140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60" name="0"/>
            <p:cNvSpPr/>
            <p:nvPr/>
          </p:nvSpPr>
          <p:spPr>
            <a:xfrm>
              <a:off x="2026046" y="0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61" name="2"/>
            <p:cNvSpPr/>
            <p:nvPr/>
          </p:nvSpPr>
          <p:spPr>
            <a:xfrm>
              <a:off x="3987943" y="0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62" name="3"/>
            <p:cNvSpPr/>
            <p:nvPr/>
          </p:nvSpPr>
          <p:spPr>
            <a:xfrm>
              <a:off x="5949838" y="0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63" name="2"/>
            <p:cNvSpPr/>
            <p:nvPr/>
          </p:nvSpPr>
          <p:spPr>
            <a:xfrm>
              <a:off x="2026045" y="936387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64" name="3"/>
            <p:cNvSpPr/>
            <p:nvPr/>
          </p:nvSpPr>
          <p:spPr>
            <a:xfrm>
              <a:off x="3975243" y="936387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65" name="3"/>
            <p:cNvSpPr/>
            <p:nvPr/>
          </p:nvSpPr>
          <p:spPr>
            <a:xfrm>
              <a:off x="2026045" y="1868606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66" name="0"/>
            <p:cNvSpPr/>
            <p:nvPr/>
          </p:nvSpPr>
          <p:spPr>
            <a:xfrm>
              <a:off x="2026046" y="2804993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67" name="1"/>
            <p:cNvSpPr/>
            <p:nvPr/>
          </p:nvSpPr>
          <p:spPr>
            <a:xfrm>
              <a:off x="3975243" y="2804993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868" name="2"/>
            <p:cNvSpPr/>
            <p:nvPr/>
          </p:nvSpPr>
          <p:spPr>
            <a:xfrm>
              <a:off x="5924438" y="2804993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69" name="Line"/>
            <p:cNvSpPr/>
            <p:nvPr/>
          </p:nvSpPr>
          <p:spPr>
            <a:xfrm>
              <a:off x="2843795" y="412046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0" name="Line"/>
            <p:cNvSpPr/>
            <p:nvPr/>
          </p:nvSpPr>
          <p:spPr>
            <a:xfrm>
              <a:off x="2831095" y="1348433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1" name="Line"/>
            <p:cNvSpPr/>
            <p:nvPr/>
          </p:nvSpPr>
          <p:spPr>
            <a:xfrm>
              <a:off x="2831095" y="3217040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2" name="Line"/>
            <p:cNvSpPr/>
            <p:nvPr/>
          </p:nvSpPr>
          <p:spPr>
            <a:xfrm>
              <a:off x="4814191" y="412046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3" name="Line"/>
            <p:cNvSpPr/>
            <p:nvPr/>
          </p:nvSpPr>
          <p:spPr>
            <a:xfrm>
              <a:off x="4801491" y="3217040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4" name="Line"/>
            <p:cNvSpPr/>
            <p:nvPr/>
          </p:nvSpPr>
          <p:spPr>
            <a:xfrm flipV="1">
              <a:off x="386968" y="412046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5" name="Line"/>
            <p:cNvSpPr/>
            <p:nvPr/>
          </p:nvSpPr>
          <p:spPr>
            <a:xfrm flipV="1">
              <a:off x="386968" y="1349493"/>
              <a:ext cx="1625601" cy="54359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6" name="Line"/>
            <p:cNvSpPr/>
            <p:nvPr/>
          </p:nvSpPr>
          <p:spPr>
            <a:xfrm>
              <a:off x="386968" y="3018894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77" name="Line"/>
            <p:cNvSpPr/>
            <p:nvPr/>
          </p:nvSpPr>
          <p:spPr>
            <a:xfrm>
              <a:off x="386968" y="2222307"/>
              <a:ext cx="1625601" cy="5436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4901" name="Group"/>
          <p:cNvGrpSpPr/>
          <p:nvPr/>
        </p:nvGrpSpPr>
        <p:grpSpPr>
          <a:xfrm>
            <a:off x="13388299" y="8631724"/>
            <a:ext cx="6481360" cy="3612149"/>
            <a:chOff x="0" y="0"/>
            <a:chExt cx="6481359" cy="3612147"/>
          </a:xfrm>
        </p:grpSpPr>
        <p:sp>
          <p:nvSpPr>
            <p:cNvPr id="4879" name="0"/>
            <p:cNvSpPr/>
            <p:nvPr/>
          </p:nvSpPr>
          <p:spPr>
            <a:xfrm>
              <a:off x="2019868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80" name="Square"/>
            <p:cNvSpPr/>
            <p:nvPr/>
          </p:nvSpPr>
          <p:spPr>
            <a:xfrm>
              <a:off x="0" y="999887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81" name="Square"/>
            <p:cNvSpPr/>
            <p:nvPr/>
          </p:nvSpPr>
          <p:spPr>
            <a:xfrm>
              <a:off x="0" y="1805106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82" name="Square"/>
            <p:cNvSpPr/>
            <p:nvPr/>
          </p:nvSpPr>
          <p:spPr>
            <a:xfrm>
              <a:off x="0" y="2614493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83" name="Line"/>
            <p:cNvSpPr/>
            <p:nvPr/>
          </p:nvSpPr>
          <p:spPr>
            <a:xfrm flipV="1">
              <a:off x="386969" y="406400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84" name="Line"/>
            <p:cNvSpPr/>
            <p:nvPr/>
          </p:nvSpPr>
          <p:spPr>
            <a:xfrm flipV="1">
              <a:off x="386968" y="1343847"/>
              <a:ext cx="1625601" cy="54359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85" name="Line"/>
            <p:cNvSpPr/>
            <p:nvPr/>
          </p:nvSpPr>
          <p:spPr>
            <a:xfrm>
              <a:off x="386969" y="3013247"/>
              <a:ext cx="1625601" cy="179325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86" name="Line"/>
            <p:cNvSpPr/>
            <p:nvPr/>
          </p:nvSpPr>
          <p:spPr>
            <a:xfrm>
              <a:off x="386968" y="2216661"/>
              <a:ext cx="1625601" cy="5436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87" name="Square"/>
            <p:cNvSpPr/>
            <p:nvPr/>
          </p:nvSpPr>
          <p:spPr>
            <a:xfrm>
              <a:off x="0" y="190500"/>
              <a:ext cx="812800" cy="812800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88" name="2"/>
            <p:cNvSpPr/>
            <p:nvPr/>
          </p:nvSpPr>
          <p:spPr>
            <a:xfrm>
              <a:off x="2840629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89" name="3"/>
            <p:cNvSpPr/>
            <p:nvPr/>
          </p:nvSpPr>
          <p:spPr>
            <a:xfrm>
              <a:off x="4849314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90" name="Line"/>
            <p:cNvSpPr/>
            <p:nvPr/>
          </p:nvSpPr>
          <p:spPr>
            <a:xfrm>
              <a:off x="3676688" y="406400"/>
              <a:ext cx="1145035" cy="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91" name="2"/>
            <p:cNvSpPr/>
            <p:nvPr/>
          </p:nvSpPr>
          <p:spPr>
            <a:xfrm>
              <a:off x="2028443" y="93638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92" name="3"/>
            <p:cNvSpPr/>
            <p:nvPr/>
          </p:nvSpPr>
          <p:spPr>
            <a:xfrm>
              <a:off x="2840629" y="93638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93" name="3"/>
            <p:cNvSpPr/>
            <p:nvPr/>
          </p:nvSpPr>
          <p:spPr>
            <a:xfrm>
              <a:off x="2019868" y="1868606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94" name="0"/>
            <p:cNvSpPr/>
            <p:nvPr/>
          </p:nvSpPr>
          <p:spPr>
            <a:xfrm>
              <a:off x="2019868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95" name="1"/>
            <p:cNvSpPr/>
            <p:nvPr/>
          </p:nvSpPr>
          <p:spPr>
            <a:xfrm>
              <a:off x="2840629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896" name="2"/>
            <p:cNvSpPr/>
            <p:nvPr/>
          </p:nvSpPr>
          <p:spPr>
            <a:xfrm>
              <a:off x="4849314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97" name="Line"/>
            <p:cNvSpPr/>
            <p:nvPr/>
          </p:nvSpPr>
          <p:spPr>
            <a:xfrm>
              <a:off x="3676688" y="3205747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898" name="Square"/>
            <p:cNvSpPr/>
            <p:nvPr/>
          </p:nvSpPr>
          <p:spPr>
            <a:xfrm>
              <a:off x="2840629" y="1868606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99" name="Square"/>
            <p:cNvSpPr/>
            <p:nvPr/>
          </p:nvSpPr>
          <p:spPr>
            <a:xfrm>
              <a:off x="5668559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00" name="Square"/>
            <p:cNvSpPr/>
            <p:nvPr/>
          </p:nvSpPr>
          <p:spPr>
            <a:xfrm>
              <a:off x="5668559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4928" name="Group"/>
          <p:cNvGrpSpPr/>
          <p:nvPr/>
        </p:nvGrpSpPr>
        <p:grpSpPr>
          <a:xfrm>
            <a:off x="10079889" y="2554568"/>
            <a:ext cx="11950156" cy="8435469"/>
            <a:chOff x="0" y="0"/>
            <a:chExt cx="11950155" cy="8435467"/>
          </a:xfrm>
        </p:grpSpPr>
        <p:sp>
          <p:nvSpPr>
            <p:cNvPr id="4902" name="Line"/>
            <p:cNvSpPr/>
            <p:nvPr/>
          </p:nvSpPr>
          <p:spPr>
            <a:xfrm>
              <a:off x="7247554" y="0"/>
              <a:ext cx="1" cy="758144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03" name="2"/>
            <p:cNvSpPr/>
            <p:nvPr/>
          </p:nvSpPr>
          <p:spPr>
            <a:xfrm>
              <a:off x="6612553" y="776680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904" name="Line"/>
            <p:cNvSpPr/>
            <p:nvPr/>
          </p:nvSpPr>
          <p:spPr>
            <a:xfrm>
              <a:off x="5226757" y="5242445"/>
              <a:ext cx="577405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05" name="1"/>
            <p:cNvSpPr/>
            <p:nvPr/>
          </p:nvSpPr>
          <p:spPr>
            <a:xfrm>
              <a:off x="4081463" y="2182399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906" name="3"/>
            <p:cNvSpPr/>
            <p:nvPr/>
          </p:nvSpPr>
          <p:spPr>
            <a:xfrm>
              <a:off x="9144213" y="2182399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907" name="0"/>
            <p:cNvSpPr/>
            <p:nvPr/>
          </p:nvSpPr>
          <p:spPr>
            <a:xfrm>
              <a:off x="1549234" y="3668431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908" name="2"/>
            <p:cNvSpPr/>
            <p:nvPr/>
          </p:nvSpPr>
          <p:spPr>
            <a:xfrm>
              <a:off x="4078240" y="4227028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909" name="3"/>
            <p:cNvSpPr/>
            <p:nvPr/>
          </p:nvSpPr>
          <p:spPr>
            <a:xfrm>
              <a:off x="5613613" y="5671155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910" name="1"/>
            <p:cNvSpPr/>
            <p:nvPr/>
          </p:nvSpPr>
          <p:spPr>
            <a:xfrm>
              <a:off x="9144782" y="4227028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911" name="2"/>
            <p:cNvSpPr/>
            <p:nvPr/>
          </p:nvSpPr>
          <p:spPr>
            <a:xfrm>
              <a:off x="10680155" y="5671155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912" name="Line"/>
            <p:cNvSpPr/>
            <p:nvPr/>
          </p:nvSpPr>
          <p:spPr>
            <a:xfrm>
              <a:off x="2206469" y="4959823"/>
              <a:ext cx="1" cy="75814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13" name="Line"/>
            <p:cNvSpPr/>
            <p:nvPr/>
          </p:nvSpPr>
          <p:spPr>
            <a:xfrm>
              <a:off x="10294246" y="5242445"/>
              <a:ext cx="577405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14" name="3"/>
            <p:cNvSpPr/>
            <p:nvPr/>
          </p:nvSpPr>
          <p:spPr>
            <a:xfrm>
              <a:off x="6612553" y="2811831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915" name="Line"/>
            <p:cNvSpPr/>
            <p:nvPr/>
          </p:nvSpPr>
          <p:spPr>
            <a:xfrm>
              <a:off x="4715894" y="3449092"/>
              <a:ext cx="1" cy="75814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16" name="Line"/>
            <p:cNvSpPr/>
            <p:nvPr/>
          </p:nvSpPr>
          <p:spPr>
            <a:xfrm>
              <a:off x="7247554" y="2044320"/>
              <a:ext cx="1" cy="75814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17" name="Line"/>
            <p:cNvSpPr/>
            <p:nvPr/>
          </p:nvSpPr>
          <p:spPr>
            <a:xfrm>
              <a:off x="9779213" y="3461792"/>
              <a:ext cx="1" cy="75814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18" name="Line"/>
            <p:cNvSpPr/>
            <p:nvPr/>
          </p:nvSpPr>
          <p:spPr>
            <a:xfrm flipH="1">
              <a:off x="2738959" y="3132249"/>
              <a:ext cx="1415235" cy="888536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19" name="Line"/>
            <p:cNvSpPr/>
            <p:nvPr/>
          </p:nvSpPr>
          <p:spPr>
            <a:xfrm flipH="1">
              <a:off x="5259256" y="1651005"/>
              <a:ext cx="1415235" cy="888535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20" name="Line"/>
            <p:cNvSpPr/>
            <p:nvPr/>
          </p:nvSpPr>
          <p:spPr>
            <a:xfrm>
              <a:off x="7817142" y="1651005"/>
              <a:ext cx="1415234" cy="888535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21" name="0"/>
            <p:cNvSpPr/>
            <p:nvPr/>
          </p:nvSpPr>
          <p:spPr>
            <a:xfrm>
              <a:off x="7597633" y="5671155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922" name="Line"/>
            <p:cNvSpPr/>
            <p:nvPr/>
          </p:nvSpPr>
          <p:spPr>
            <a:xfrm flipH="1">
              <a:off x="8659756" y="5229745"/>
              <a:ext cx="577406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23" name="2"/>
            <p:cNvSpPr/>
            <p:nvPr/>
          </p:nvSpPr>
          <p:spPr>
            <a:xfrm>
              <a:off x="1549234" y="5721339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924" name="3"/>
            <p:cNvSpPr/>
            <p:nvPr/>
          </p:nvSpPr>
          <p:spPr>
            <a:xfrm>
              <a:off x="3084607" y="7165467"/>
              <a:ext cx="1270001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925" name="Line"/>
            <p:cNvSpPr/>
            <p:nvPr/>
          </p:nvSpPr>
          <p:spPr>
            <a:xfrm>
              <a:off x="2726752" y="6739908"/>
              <a:ext cx="577405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26" name="0"/>
            <p:cNvSpPr/>
            <p:nvPr/>
          </p:nvSpPr>
          <p:spPr>
            <a:xfrm>
              <a:off x="0" y="7161983"/>
              <a:ext cx="1270000" cy="1270001"/>
            </a:xfrm>
            <a:prstGeom prst="ellipse">
              <a:avLst/>
            </a:prstGeom>
            <a:solidFill>
              <a:srgbClr val="CCCCCC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927" name="Line"/>
            <p:cNvSpPr/>
            <p:nvPr/>
          </p:nvSpPr>
          <p:spPr>
            <a:xfrm flipH="1">
              <a:off x="1062123" y="6720573"/>
              <a:ext cx="577406" cy="57740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19956 -0.168021" pathEditMode="relative">
                                      <p:cBhvr>
                                        <p:cTn id="6" dur="1000" fill="hold"/>
                                        <p:tgtEl>
                                          <p:spTgt spid="4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4928"/>
                                        </p:tgtEl>
                                      </p:cBhvr>
                                      <p:by x="64999" y="6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1" grpId="0" animBg="1" advAuto="0"/>
      <p:bldP spid="4855" grpId="0" animBg="1" advAuto="0"/>
      <p:bldP spid="4878" grpId="0" animBg="1" advAuto="0"/>
      <p:bldP spid="4901" grpId="0" animBg="1" advAuto="0"/>
      <p:bldP spid="4928" grpId="0" animBg="1" advAuto="0"/>
      <p:bldP spid="4928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4804" name="There exists many different pointer-based dynamic sparse tensor form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Performance of array-based vs. pointer-based formats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4BCBC-C9B1-E4FA-B146-D7F8B94CDA00}"/>
              </a:ext>
            </a:extLst>
          </p:cNvPr>
          <p:cNvSpPr txBox="1"/>
          <p:nvPr/>
        </p:nvSpPr>
        <p:spPr>
          <a:xfrm>
            <a:off x="3633537" y="10453030"/>
            <a:ext cx="8860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Arial" panose="020B0604020202020204" pitchFamily="34" charset="0"/>
              </a:rPr>
              <a:t>PageRank Computation</a:t>
            </a:r>
            <a:endParaRPr lang="en-US"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89CC3-1E3C-27E3-A94B-5902968A472A}"/>
              </a:ext>
            </a:extLst>
          </p:cNvPr>
          <p:cNvSpPr txBox="1"/>
          <p:nvPr/>
        </p:nvSpPr>
        <p:spPr>
          <a:xfrm>
            <a:off x="13057918" y="10453029"/>
            <a:ext cx="8104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Arial" panose="020B0604020202020204" pitchFamily="34" charset="0"/>
              </a:rPr>
              <a:t>Insert a Single Element</a:t>
            </a:r>
            <a:endParaRPr lang="en-US" sz="480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F8EAA76-EDA7-7063-7386-E5183BC50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69" y="3320973"/>
            <a:ext cx="11242614" cy="6735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D6975CF-0A24-B4AA-846F-8B6F622D6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988" y="3320973"/>
            <a:ext cx="9186414" cy="67358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31271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4933" name="Computing with different formats can require very distinct 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Computing with different formats can require very distinct code</a:t>
            </a:r>
          </a:p>
        </p:txBody>
      </p:sp>
      <p:sp>
        <p:nvSpPr>
          <p:cNvPr id="4934" name="void compute(...) {…"/>
          <p:cNvSpPr txBox="1"/>
          <p:nvPr/>
        </p:nvSpPr>
        <p:spPr>
          <a:xfrm>
            <a:off x="306131" y="3660930"/>
            <a:ext cx="6864059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2600" dirty="0">
                <a:latin typeface="Consolas" panose="020B0609020204030204" pitchFamily="49" charset="0"/>
              </a:rPr>
              <a:t> compute(...)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sz="2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sz="2600" dirty="0">
                <a:latin typeface="Consolas" panose="020B0609020204030204" pitchFamily="49" charset="0"/>
              </a:rPr>
              <a:t> (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sz="2600" dirty="0">
                <a:latin typeface="Consolas" panose="020B0609020204030204" pitchFamily="49" charset="0"/>
              </a:rPr>
              <a:t> k = </a:t>
            </a:r>
            <a:r>
              <a:rPr sz="2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sz="2600" dirty="0">
                <a:latin typeface="Consolas" panose="020B0609020204030204" pitchFamily="49" charset="0"/>
              </a:rPr>
              <a:t>; k &lt; </a:t>
            </a:r>
            <a:r>
              <a:rPr lang="en-US" sz="2600" dirty="0">
                <a:latin typeface="Consolas" panose="020B0609020204030204" pitchFamily="49" charset="0"/>
              </a:rPr>
              <a:t>M</a:t>
            </a:r>
            <a:r>
              <a:rPr sz="2600" dirty="0">
                <a:latin typeface="Consolas" panose="020B0609020204030204" pitchFamily="49" charset="0"/>
              </a:rPr>
              <a:t>; k++)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dirty="0">
                <a:latin typeface="Consolas" panose="020B0609020204030204" pitchFamily="49" charset="0"/>
              </a:rPr>
              <a:t>       </a:t>
            </a:r>
            <a:r>
              <a:rPr sz="2600" dirty="0">
                <a:latin typeface="Consolas" panose="020B0609020204030204" pitchFamily="49" charset="0"/>
              </a:rPr>
              <a:t>a[</a:t>
            </a:r>
            <a:r>
              <a:rPr lang="en-US" sz="2600" dirty="0">
                <a:latin typeface="Consolas" panose="020B0609020204030204" pitchFamily="49" charset="0"/>
              </a:rPr>
              <a:t>k</a:t>
            </a:r>
            <a:r>
              <a:rPr sz="2600" dirty="0">
                <a:latin typeface="Consolas" panose="020B0609020204030204" pitchFamily="49" charset="0"/>
              </a:rPr>
              <a:t>] = </a:t>
            </a:r>
            <a:r>
              <a:rPr lang="en-US" sz="2600" dirty="0">
                <a:latin typeface="Consolas" panose="020B0609020204030204" pitchFamily="49" charset="0"/>
              </a:rPr>
              <a:t>b</a:t>
            </a:r>
            <a:r>
              <a:rPr sz="2600" dirty="0">
                <a:latin typeface="Consolas" panose="020B0609020204030204" pitchFamily="49" charset="0"/>
              </a:rPr>
              <a:t>[k] * c[</a:t>
            </a:r>
            <a:r>
              <a:rPr lang="en-US" sz="2600" dirty="0">
                <a:latin typeface="Consolas" panose="020B0609020204030204" pitchFamily="49" charset="0"/>
              </a:rPr>
              <a:t>k</a:t>
            </a:r>
            <a:r>
              <a:rPr sz="2600" dirty="0">
                <a:latin typeface="Consolas" panose="020B0609020204030204" pitchFamily="49" charset="0"/>
              </a:rPr>
              <a:t>];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  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935" name="void compute(...) {…"/>
          <p:cNvSpPr txBox="1"/>
          <p:nvPr/>
        </p:nvSpPr>
        <p:spPr>
          <a:xfrm>
            <a:off x="15537277" y="3510799"/>
            <a:ext cx="8691482" cy="530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2600">
                <a:latin typeface="Consolas" panose="020B0609020204030204" pitchFamily="49" charset="0"/>
              </a:rPr>
              <a:t> compute(...)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latin typeface="Consolas" panose="020B0609020204030204" pitchFamily="49" charset="0"/>
              </a:rPr>
              <a:t>  </a:t>
            </a:r>
            <a:r>
              <a:rPr lang="en-US" sz="2600">
                <a:latin typeface="Consolas" panose="020B0609020204030204" pitchFamily="49" charset="0"/>
              </a:rPr>
              <a:t> </a:t>
            </a:r>
            <a:r>
              <a:rPr sz="2600">
                <a:latin typeface="Consolas" panose="020B0609020204030204" pitchFamily="49" charset="0"/>
              </a:rPr>
              <a:t>map_b1(b, c, a);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latin typeface="Consolas" panose="020B0609020204030204" pitchFamily="49" charset="0"/>
              </a:rPr>
              <a:t>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60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2600">
                <a:latin typeface="Consolas" panose="020B0609020204030204" pitchFamily="49" charset="0"/>
              </a:rPr>
              <a:t> map_b1(</a:t>
            </a:r>
            <a:r>
              <a:rPr sz="2600" err="1">
                <a:latin typeface="Consolas" panose="020B0609020204030204" pitchFamily="49" charset="0"/>
              </a:rPr>
              <a:t>bst_row</a:t>
            </a:r>
            <a:r>
              <a:rPr sz="2600">
                <a:latin typeface="Consolas" panose="020B0609020204030204" pitchFamily="49" charset="0"/>
              </a:rPr>
              <a:t>* b, </a:t>
            </a:r>
            <a:r>
              <a:rPr sz="26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sz="2600">
                <a:latin typeface="Consolas" panose="020B0609020204030204" pitchFamily="49" charset="0"/>
              </a:rPr>
              <a:t>* c, </a:t>
            </a:r>
            <a:r>
              <a:rPr sz="26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sz="2600">
                <a:latin typeface="Consolas" panose="020B0609020204030204" pitchFamily="49" charset="0"/>
              </a:rPr>
              <a:t>* a)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latin typeface="Consolas" panose="020B0609020204030204" pitchFamily="49" charset="0"/>
              </a:rPr>
              <a:t>  </a:t>
            </a:r>
            <a:r>
              <a:rPr lang="en-US" sz="2600">
                <a:latin typeface="Consolas" panose="020B0609020204030204" pitchFamily="49" charset="0"/>
              </a:rPr>
              <a:t> </a:t>
            </a:r>
            <a:r>
              <a:rPr sz="26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sz="2600">
                <a:latin typeface="Consolas" panose="020B0609020204030204" pitchFamily="49" charset="0"/>
              </a:rPr>
              <a:t> (b) {</a:t>
            </a:r>
            <a:endParaRPr lang="en-US" sz="260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>
                <a:latin typeface="Consolas" panose="020B0609020204030204" pitchFamily="49" charset="0"/>
              </a:rPr>
              <a:t>      </a:t>
            </a:r>
            <a:r>
              <a:rPr lang="en-US" sz="26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>
                <a:latin typeface="Consolas" panose="020B0609020204030204" pitchFamily="49" charset="0"/>
              </a:rPr>
              <a:t> (b-&gt;l)</a:t>
            </a:r>
            <a:endParaRPr sz="260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latin typeface="Consolas" panose="020B0609020204030204" pitchFamily="49" charset="0"/>
              </a:rPr>
              <a:t>   </a:t>
            </a:r>
            <a:r>
              <a:rPr lang="en-US" sz="2600">
                <a:latin typeface="Consolas" panose="020B0609020204030204" pitchFamily="49" charset="0"/>
              </a:rPr>
              <a:t>  </a:t>
            </a:r>
            <a:r>
              <a:rPr sz="2600">
                <a:latin typeface="Consolas" panose="020B0609020204030204" pitchFamily="49" charset="0"/>
              </a:rPr>
              <a:t> </a:t>
            </a:r>
            <a:r>
              <a:rPr lang="en-US" sz="2600">
                <a:latin typeface="Consolas" panose="020B0609020204030204" pitchFamily="49" charset="0"/>
              </a:rPr>
              <a:t>   </a:t>
            </a:r>
            <a:r>
              <a:rPr sz="2600">
                <a:latin typeface="Consolas" panose="020B0609020204030204" pitchFamily="49" charset="0"/>
              </a:rPr>
              <a:t>map_b1(b-&gt;l, a, c);</a:t>
            </a:r>
            <a:endParaRPr lang="en-US" sz="260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>
                <a:latin typeface="Consolas" panose="020B0609020204030204" pitchFamily="49" charset="0"/>
              </a:rPr>
              <a:t>      map_b2(b-&gt;</a:t>
            </a:r>
            <a:r>
              <a:rPr lang="en-US" sz="2600" err="1">
                <a:latin typeface="Consolas" panose="020B0609020204030204" pitchFamily="49" charset="0"/>
              </a:rPr>
              <a:t>e.second</a:t>
            </a:r>
            <a:r>
              <a:rPr lang="en-US" sz="2600">
                <a:latin typeface="Consolas" panose="020B0609020204030204" pitchFamily="49" charset="0"/>
              </a:rPr>
              <a:t>, a, c, b-&gt;</a:t>
            </a:r>
            <a:r>
              <a:rPr lang="en-US" sz="2600" err="1">
                <a:latin typeface="Consolas" panose="020B0609020204030204" pitchFamily="49" charset="0"/>
              </a:rPr>
              <a:t>e.first</a:t>
            </a:r>
            <a:r>
              <a:rPr lang="en-US" sz="2600">
                <a:latin typeface="Consolas" panose="020B0609020204030204" pitchFamily="49" charset="0"/>
              </a:rPr>
              <a:t>);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>
                <a:latin typeface="Consolas" panose="020B0609020204030204" pitchFamily="49" charset="0"/>
              </a:rPr>
              <a:t>      </a:t>
            </a:r>
            <a:r>
              <a:rPr lang="en-US" sz="26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>
                <a:latin typeface="Consolas" panose="020B0609020204030204" pitchFamily="49" charset="0"/>
              </a:rPr>
              <a:t> (b-&gt;r)</a:t>
            </a:r>
            <a:endParaRPr sz="260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latin typeface="Consolas" panose="020B0609020204030204" pitchFamily="49" charset="0"/>
              </a:rPr>
              <a:t>   </a:t>
            </a:r>
            <a:r>
              <a:rPr lang="en-US" sz="2600">
                <a:latin typeface="Consolas" panose="020B0609020204030204" pitchFamily="49" charset="0"/>
              </a:rPr>
              <a:t>  </a:t>
            </a:r>
            <a:r>
              <a:rPr sz="2600">
                <a:latin typeface="Consolas" panose="020B0609020204030204" pitchFamily="49" charset="0"/>
              </a:rPr>
              <a:t> </a:t>
            </a:r>
            <a:r>
              <a:rPr lang="en-US" sz="2600">
                <a:latin typeface="Consolas" panose="020B0609020204030204" pitchFamily="49" charset="0"/>
              </a:rPr>
              <a:t>   </a:t>
            </a:r>
            <a:r>
              <a:rPr sz="2600">
                <a:latin typeface="Consolas" panose="020B0609020204030204" pitchFamily="49" charset="0"/>
              </a:rPr>
              <a:t>map_b1(b-&gt;r, a, c);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latin typeface="Consolas" panose="020B0609020204030204" pitchFamily="49" charset="0"/>
              </a:rPr>
              <a:t> </a:t>
            </a:r>
            <a:r>
              <a:rPr lang="en-US" sz="2600">
                <a:latin typeface="Consolas" panose="020B0609020204030204" pitchFamily="49" charset="0"/>
              </a:rPr>
              <a:t> </a:t>
            </a:r>
            <a:r>
              <a:rPr sz="2600">
                <a:latin typeface="Consolas" panose="020B0609020204030204" pitchFamily="49" charset="0"/>
              </a:rPr>
              <a:t> 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>
                <a:latin typeface="Consolas" panose="020B0609020204030204" pitchFamily="49" charset="0"/>
              </a:rPr>
              <a:t>}</a:t>
            </a:r>
            <a:endParaRPr lang="en-US" sz="2600">
              <a:latin typeface="Consolas" panose="020B0609020204030204" pitchFamily="49" charset="0"/>
            </a:endParaRPr>
          </a:p>
        </p:txBody>
      </p:sp>
      <p:sp>
        <p:nvSpPr>
          <p:cNvPr id="4936" name="Block linked list ✕ Dense array"/>
          <p:cNvSpPr txBox="1"/>
          <p:nvPr/>
        </p:nvSpPr>
        <p:spPr>
          <a:xfrm>
            <a:off x="295029" y="2638163"/>
            <a:ext cx="635911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000" dirty="0"/>
              <a:t>Dense Array </a:t>
            </a:r>
            <a:r>
              <a:rPr sz="4000" b="1" dirty="0"/>
              <a:t>✕</a:t>
            </a:r>
            <a:r>
              <a:rPr sz="4000" dirty="0"/>
              <a:t> Dense array</a:t>
            </a:r>
          </a:p>
        </p:txBody>
      </p:sp>
      <p:sp>
        <p:nvSpPr>
          <p:cNvPr id="4937" name="Binary search tree ✕ Dense array"/>
          <p:cNvSpPr txBox="1"/>
          <p:nvPr/>
        </p:nvSpPr>
        <p:spPr>
          <a:xfrm>
            <a:off x="15311432" y="2622774"/>
            <a:ext cx="797939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 dirty="0"/>
              <a:t>Binary search tree </a:t>
            </a:r>
            <a:r>
              <a:rPr sz="4000" b="1" dirty="0"/>
              <a:t>✕ </a:t>
            </a:r>
            <a:r>
              <a:rPr sz="4000" dirty="0"/>
              <a:t>Dense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8" name="Equation"/>
              <p:cNvSpPr txBox="1"/>
              <p:nvPr/>
            </p:nvSpPr>
            <p:spPr>
              <a:xfrm>
                <a:off x="10466095" y="1513152"/>
                <a:ext cx="3575531" cy="10464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6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sz="6800" dirty="0"/>
              </a:p>
            </p:txBody>
          </p:sp>
        </mc:Choice>
        <mc:Fallback xmlns="">
          <p:sp>
            <p:nvSpPr>
              <p:cNvPr id="493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095" y="1513152"/>
                <a:ext cx="3575531" cy="1046440"/>
              </a:xfrm>
              <a:prstGeom prst="rect">
                <a:avLst/>
              </a:prstGeom>
              <a:blipFill>
                <a:blip r:embed="rId3"/>
                <a:stretch>
                  <a:fillRect l="-2482" r="-1418" b="-72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39" name="void map_b2(bst_col* b, ..., int32_t i) {…"/>
          <p:cNvSpPr txBox="1"/>
          <p:nvPr/>
        </p:nvSpPr>
        <p:spPr>
          <a:xfrm>
            <a:off x="15537277" y="9067886"/>
            <a:ext cx="7777770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2600" dirty="0">
                <a:latin typeface="Consolas" panose="020B0609020204030204" pitchFamily="49" charset="0"/>
              </a:rPr>
              <a:t> map_b2(</a:t>
            </a:r>
            <a:r>
              <a:rPr sz="2600" dirty="0" err="1">
                <a:latin typeface="Consolas" panose="020B0609020204030204" pitchFamily="49" charset="0"/>
              </a:rPr>
              <a:t>bst_col</a:t>
            </a:r>
            <a:r>
              <a:rPr sz="2600" dirty="0">
                <a:latin typeface="Consolas" panose="020B0609020204030204" pitchFamily="49" charset="0"/>
              </a:rPr>
              <a:t>* b, ..., 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sz="2600" dirty="0">
                <a:latin typeface="Consolas" panose="020B0609020204030204" pitchFamily="49" charset="0"/>
              </a:rPr>
              <a:t>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sz="2600" dirty="0">
                <a:latin typeface="Consolas" panose="020B0609020204030204" pitchFamily="49" charset="0"/>
              </a:rPr>
              <a:t> (b) {</a:t>
            </a:r>
            <a:endParaRPr lang="en-US" sz="2600" dirty="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dirty="0">
                <a:latin typeface="Consolas" panose="020B0609020204030204" pitchFamily="49" charset="0"/>
              </a:rPr>
              <a:t>    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 dirty="0">
                <a:latin typeface="Consolas" panose="020B0609020204030204" pitchFamily="49" charset="0"/>
              </a:rPr>
              <a:t> (b-&gt;l)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dirty="0">
                <a:latin typeface="Consolas" panose="020B0609020204030204" pitchFamily="49" charset="0"/>
              </a:rPr>
              <a:t>         map_b2(b-&gt;l, a, c, </a:t>
            </a:r>
            <a:r>
              <a:rPr lang="en-US" sz="2600" dirty="0" err="1">
                <a:latin typeface="Consolas" panose="020B0609020204030204" pitchFamily="49" charset="0"/>
              </a:rPr>
              <a:t>i</a:t>
            </a:r>
            <a:r>
              <a:rPr lang="en-US" sz="2600" dirty="0">
                <a:latin typeface="Consolas" panose="020B0609020204030204" pitchFamily="49" charset="0"/>
              </a:rPr>
              <a:t>);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dirty="0">
                <a:solidFill>
                  <a:srgbClr val="BA2DA2"/>
                </a:solidFill>
                <a:latin typeface="Consolas" panose="020B0609020204030204" pitchFamily="49" charset="0"/>
              </a:rPr>
              <a:t>      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sz="2600" dirty="0">
                <a:latin typeface="Consolas" panose="020B0609020204030204" pitchFamily="49" charset="0"/>
              </a:rPr>
              <a:t> p =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 * N + </a:t>
            </a:r>
            <a:r>
              <a:rPr lang="en-US" sz="2600" dirty="0">
                <a:latin typeface="Consolas" panose="020B0609020204030204" pitchFamily="49" charset="0"/>
              </a:rPr>
              <a:t>b-&gt;</a:t>
            </a:r>
            <a:r>
              <a:rPr lang="en-US" sz="2600" dirty="0" err="1">
                <a:latin typeface="Consolas" panose="020B0609020204030204" pitchFamily="49" charset="0"/>
              </a:rPr>
              <a:t>e.first</a:t>
            </a:r>
            <a:r>
              <a:rPr sz="2600" dirty="0">
                <a:latin typeface="Consolas" panose="020B0609020204030204" pitchFamily="49" charset="0"/>
              </a:rPr>
              <a:t>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 </a:t>
            </a:r>
            <a:r>
              <a:rPr lang="en-US" sz="2600" dirty="0">
                <a:latin typeface="Consolas" panose="020B0609020204030204" pitchFamily="49" charset="0"/>
              </a:rPr>
              <a:t>  </a:t>
            </a:r>
            <a:r>
              <a:rPr sz="2600" dirty="0">
                <a:latin typeface="Consolas" panose="020B0609020204030204" pitchFamily="49" charset="0"/>
              </a:rPr>
              <a:t> a[p] = b-&gt;</a:t>
            </a:r>
            <a:r>
              <a:rPr sz="2600" dirty="0" err="1">
                <a:latin typeface="Consolas" panose="020B0609020204030204" pitchFamily="49" charset="0"/>
              </a:rPr>
              <a:t>e.second</a:t>
            </a:r>
            <a:r>
              <a:rPr sz="2600" dirty="0">
                <a:latin typeface="Consolas" panose="020B0609020204030204" pitchFamily="49" charset="0"/>
              </a:rPr>
              <a:t> * c[p];</a:t>
            </a:r>
            <a:endParaRPr lang="en-US" sz="2600" dirty="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dirty="0">
                <a:latin typeface="Consolas" panose="020B0609020204030204" pitchFamily="49" charset="0"/>
              </a:rPr>
              <a:t>    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 dirty="0">
                <a:latin typeface="Consolas" panose="020B0609020204030204" pitchFamily="49" charset="0"/>
              </a:rPr>
              <a:t> (b-&gt;r)</a:t>
            </a:r>
            <a:endParaRPr sz="2600" dirty="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dirty="0">
                <a:latin typeface="Consolas" panose="020B0609020204030204" pitchFamily="49" charset="0"/>
              </a:rPr>
              <a:t>         </a:t>
            </a:r>
            <a:r>
              <a:rPr sz="2600" dirty="0">
                <a:latin typeface="Consolas" panose="020B0609020204030204" pitchFamily="49" charset="0"/>
              </a:rPr>
              <a:t>map_b2(b-&gt;r, a, c,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);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sz="2600" dirty="0">
                <a:latin typeface="Consolas" panose="020B0609020204030204" pitchFamily="49" charset="0"/>
              </a:rPr>
              <a:t>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void compute(...) {…">
            <a:extLst>
              <a:ext uri="{FF2B5EF4-FFF2-40B4-BE49-F238E27FC236}">
                <a16:creationId xmlns:a16="http://schemas.microsoft.com/office/drawing/2014/main" id="{E5E18778-BDB0-7F50-5A2B-0BF175585E1A}"/>
              </a:ext>
            </a:extLst>
          </p:cNvPr>
          <p:cNvSpPr txBox="1"/>
          <p:nvPr/>
        </p:nvSpPr>
        <p:spPr>
          <a:xfrm>
            <a:off x="7712396" y="3510799"/>
            <a:ext cx="7777770" cy="650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2600" dirty="0">
                <a:latin typeface="Consolas" panose="020B0609020204030204" pitchFamily="49" charset="0"/>
              </a:rPr>
              <a:t> compute(...)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sz="2600" dirty="0">
                <a:latin typeface="Consolas" panose="020B0609020204030204" pitchFamily="49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sz="2600" dirty="0">
                <a:latin typeface="Consolas" panose="020B0609020204030204" pitchFamily="49" charset="0"/>
              </a:rPr>
              <a:t> (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 = </a:t>
            </a:r>
            <a:r>
              <a:rPr sz="2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sz="2600" dirty="0">
                <a:latin typeface="Consolas" panose="020B0609020204030204" pitchFamily="49" charset="0"/>
              </a:rPr>
              <a:t>;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 &lt; M;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++)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</a:t>
            </a:r>
            <a:r>
              <a:rPr lang="en-US" sz="2600" dirty="0">
                <a:latin typeface="Consolas" panose="020B0609020204030204" pitchFamily="49" charset="0"/>
              </a:rPr>
              <a:t>  </a:t>
            </a:r>
            <a:r>
              <a:rPr sz="2600" dirty="0">
                <a:latin typeface="Consolas" panose="020B0609020204030204" pitchFamily="49" charset="0"/>
              </a:rPr>
              <a:t>  map_b2(b, c, a,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);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sz="2600" dirty="0">
                <a:latin typeface="Consolas" panose="020B0609020204030204" pitchFamily="49" charset="0"/>
              </a:rPr>
              <a:t>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600" dirty="0">
              <a:latin typeface="Consolas" panose="020B0609020204030204" pitchFamily="49" charset="0"/>
            </a:endParaRP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2600" dirty="0">
                <a:latin typeface="Consolas" panose="020B0609020204030204" pitchFamily="49" charset="0"/>
              </a:rPr>
              <a:t> map_b2(</a:t>
            </a:r>
            <a:r>
              <a:rPr sz="2600" dirty="0" err="1">
                <a:latin typeface="Consolas" panose="020B0609020204030204" pitchFamily="49" charset="0"/>
              </a:rPr>
              <a:t>bll</a:t>
            </a:r>
            <a:r>
              <a:rPr sz="2600" dirty="0">
                <a:latin typeface="Consolas" panose="020B0609020204030204" pitchFamily="49" charset="0"/>
              </a:rPr>
              <a:t>* b, ..., 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sz="2600" dirty="0">
                <a:latin typeface="Consolas" panose="020B0609020204030204" pitchFamily="49" charset="0"/>
              </a:rPr>
              <a:t>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sz="2600" dirty="0">
                <a:latin typeface="Consolas" panose="020B0609020204030204" pitchFamily="49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sz="2600" dirty="0">
                <a:latin typeface="Consolas" panose="020B0609020204030204" pitchFamily="49" charset="0"/>
              </a:rPr>
              <a:t> (b)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</a:t>
            </a:r>
            <a:r>
              <a:rPr lang="en-US" sz="2600" dirty="0">
                <a:latin typeface="Consolas" panose="020B0609020204030204" pitchFamily="49" charset="0"/>
              </a:rPr>
              <a:t>  </a:t>
            </a:r>
            <a:r>
              <a:rPr sz="2600" dirty="0">
                <a:latin typeface="Consolas" panose="020B0609020204030204" pitchFamily="49" charset="0"/>
              </a:rPr>
              <a:t>  </a:t>
            </a:r>
            <a:r>
              <a:rPr sz="2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sz="2600" dirty="0">
                <a:latin typeface="Consolas" panose="020B0609020204030204" pitchFamily="49" charset="0"/>
              </a:rPr>
              <a:t> (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sz="2600" dirty="0">
                <a:latin typeface="Consolas" panose="020B0609020204030204" pitchFamily="49" charset="0"/>
              </a:rPr>
              <a:t> k = </a:t>
            </a:r>
            <a:r>
              <a:rPr sz="2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sz="2600" dirty="0">
                <a:latin typeface="Consolas" panose="020B0609020204030204" pitchFamily="49" charset="0"/>
              </a:rPr>
              <a:t>; k &lt; b-&gt;B; k++) {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  </a:t>
            </a: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sz="2600" dirty="0">
                <a:latin typeface="Consolas" panose="020B0609020204030204" pitchFamily="49" charset="0"/>
              </a:rPr>
              <a:t>  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 </a:t>
            </a:r>
            <a:r>
              <a:rPr sz="2600" dirty="0">
                <a:latin typeface="Consolas" panose="020B0609020204030204" pitchFamily="49" charset="0"/>
              </a:rPr>
              <a:t>j = b-&gt;e[k].first;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   </a:t>
            </a: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sz="2600" dirty="0">
                <a:latin typeface="Consolas" panose="020B0609020204030204" pitchFamily="49" charset="0"/>
              </a:rPr>
              <a:t> </a:t>
            </a:r>
            <a:r>
              <a:rPr sz="2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 </a:t>
            </a:r>
            <a:r>
              <a:rPr sz="2600" dirty="0">
                <a:latin typeface="Consolas" panose="020B0609020204030204" pitchFamily="49" charset="0"/>
              </a:rPr>
              <a:t>p = </a:t>
            </a:r>
            <a:r>
              <a:rPr sz="2600" dirty="0" err="1">
                <a:latin typeface="Consolas" panose="020B0609020204030204" pitchFamily="49" charset="0"/>
              </a:rPr>
              <a:t>i</a:t>
            </a:r>
            <a:r>
              <a:rPr sz="2600" dirty="0">
                <a:latin typeface="Consolas" panose="020B0609020204030204" pitchFamily="49" charset="0"/>
              </a:rPr>
              <a:t> * N + j;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   </a:t>
            </a: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sz="2600" dirty="0">
                <a:latin typeface="Consolas" panose="020B0609020204030204" pitchFamily="49" charset="0"/>
              </a:rPr>
              <a:t> a[p] = b-&gt;e[k].second * c[p];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  </a:t>
            </a:r>
            <a:r>
              <a:rPr lang="en-US" sz="2600" dirty="0">
                <a:latin typeface="Consolas" panose="020B0609020204030204" pitchFamily="49" charset="0"/>
              </a:rPr>
              <a:t>  </a:t>
            </a:r>
            <a:r>
              <a:rPr sz="2600" dirty="0">
                <a:latin typeface="Consolas" panose="020B0609020204030204" pitchFamily="49" charset="0"/>
              </a:rPr>
              <a:t>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  </a:t>
            </a:r>
            <a:r>
              <a:rPr lang="en-US" sz="2600" dirty="0">
                <a:latin typeface="Consolas" panose="020B0609020204030204" pitchFamily="49" charset="0"/>
              </a:rPr>
              <a:t>  </a:t>
            </a:r>
            <a:r>
              <a:rPr sz="2600" dirty="0">
                <a:latin typeface="Consolas" panose="020B0609020204030204" pitchFamily="49" charset="0"/>
              </a:rPr>
              <a:t> b = b-&gt;n;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 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sz="2600" dirty="0">
                <a:latin typeface="Consolas" panose="020B0609020204030204" pitchFamily="49" charset="0"/>
              </a:rPr>
              <a:t> }</a:t>
            </a:r>
          </a:p>
          <a:p>
            <a:pPr algn="l">
              <a:defRPr sz="2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Block linked list ✕ Dense array">
            <a:extLst>
              <a:ext uri="{FF2B5EF4-FFF2-40B4-BE49-F238E27FC236}">
                <a16:creationId xmlns:a16="http://schemas.microsoft.com/office/drawing/2014/main" id="{118DB014-09AC-DBAA-7031-33EA8E7A304C}"/>
              </a:ext>
            </a:extLst>
          </p:cNvPr>
          <p:cNvSpPr txBox="1"/>
          <p:nvPr/>
        </p:nvSpPr>
        <p:spPr>
          <a:xfrm>
            <a:off x="7537803" y="2622774"/>
            <a:ext cx="7406523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 dirty="0"/>
              <a:t>Block linked list </a:t>
            </a:r>
            <a:r>
              <a:rPr sz="4000" b="1" dirty="0"/>
              <a:t>✕</a:t>
            </a:r>
            <a:r>
              <a:rPr sz="4000" dirty="0"/>
              <a:t> Dense 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4" grpId="0" animBg="1" advAuto="0"/>
      <p:bldP spid="4935" grpId="0" animBg="1" advAuto="0"/>
      <p:bldP spid="4936" grpId="0" animBg="1" advAuto="0"/>
      <p:bldP spid="4937" grpId="0" animBg="1" advAuto="0"/>
      <p:bldP spid="4939" grpId="0" animBg="1" advAuto="0"/>
      <p:bldP spid="2" grpId="0" animBg="1" advAuto="0"/>
      <p:bldP spid="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ounded Rectangle">
            <a:extLst>
              <a:ext uri="{FF2B5EF4-FFF2-40B4-BE49-F238E27FC236}">
                <a16:creationId xmlns:a16="http://schemas.microsoft.com/office/drawing/2014/main" id="{5EF7DEBB-C9CF-3C6D-30B8-FC3E8B3B628D}"/>
              </a:ext>
            </a:extLst>
          </p:cNvPr>
          <p:cNvSpPr/>
          <p:nvPr/>
        </p:nvSpPr>
        <p:spPr>
          <a:xfrm>
            <a:off x="9224199" y="4159635"/>
            <a:ext cx="5894070" cy="4615634"/>
          </a:xfrm>
          <a:prstGeom prst="roundRect">
            <a:avLst>
              <a:gd name="adj" fmla="val 9742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000"/>
          </a:p>
        </p:txBody>
      </p:sp>
      <p:sp>
        <p:nvSpPr>
          <p:cNvPr id="431" name="Rounded Rectangle">
            <a:extLst>
              <a:ext uri="{FF2B5EF4-FFF2-40B4-BE49-F238E27FC236}">
                <a16:creationId xmlns:a16="http://schemas.microsoft.com/office/drawing/2014/main" id="{7DD08D3A-5B08-1E5E-00F3-FD70695BDBDF}"/>
              </a:ext>
            </a:extLst>
          </p:cNvPr>
          <p:cNvSpPr/>
          <p:nvPr/>
        </p:nvSpPr>
        <p:spPr>
          <a:xfrm>
            <a:off x="16208203" y="4141805"/>
            <a:ext cx="5610782" cy="4615634"/>
          </a:xfrm>
          <a:prstGeom prst="roundRect">
            <a:avLst>
              <a:gd name="adj" fmla="val 9742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000"/>
          </a:p>
        </p:txBody>
      </p:sp>
      <p:sp>
        <p:nvSpPr>
          <p:cNvPr id="256" name="Sparse  Tensors   are everyw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500"/>
              <a:t>Sparse Data Values</a:t>
            </a:r>
            <a:endParaRPr sz="6500"/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23" y="10518225"/>
            <a:ext cx="3907746" cy="143179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Rounded Rectangle"/>
          <p:cNvSpPr/>
          <p:nvPr/>
        </p:nvSpPr>
        <p:spPr>
          <a:xfrm>
            <a:off x="2565021" y="4159635"/>
            <a:ext cx="5610782" cy="4615634"/>
          </a:xfrm>
          <a:prstGeom prst="roundRect">
            <a:avLst>
              <a:gd name="adj" fmla="val 9742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000"/>
          </a:p>
        </p:txBody>
      </p:sp>
      <p:sp>
        <p:nvSpPr>
          <p:cNvPr id="263" name="Data Analytics"/>
          <p:cNvSpPr txBox="1"/>
          <p:nvPr/>
        </p:nvSpPr>
        <p:spPr>
          <a:xfrm>
            <a:off x="3984755" y="4245922"/>
            <a:ext cx="2790829" cy="74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50000"/>
              </a:lnSpc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300"/>
              <a:t>Data Analytics</a:t>
            </a:r>
          </a:p>
        </p:txBody>
      </p:sp>
      <p:grpSp>
        <p:nvGrpSpPr>
          <p:cNvPr id="268" name="Group"/>
          <p:cNvGrpSpPr/>
          <p:nvPr/>
        </p:nvGrpSpPr>
        <p:grpSpPr>
          <a:xfrm>
            <a:off x="2775348" y="5200575"/>
            <a:ext cx="2554812" cy="2040034"/>
            <a:chOff x="0" y="0"/>
            <a:chExt cx="3406413" cy="2720043"/>
          </a:xfrm>
        </p:grpSpPr>
        <p:pic>
          <p:nvPicPr>
            <p:cNvPr id="266" name="4754674300_9ef0a714c1_b.jpg" descr="4754674300_9ef0a714c1_b.jpg"/>
            <p:cNvPicPr>
              <a:picLocks noChangeAspect="1"/>
            </p:cNvPicPr>
            <p:nvPr/>
          </p:nvPicPr>
          <p:blipFill>
            <a:blip r:embed="rId4"/>
            <a:srcRect t="33264" b="33264"/>
            <a:stretch>
              <a:fillRect/>
            </a:stretch>
          </p:blipFill>
          <p:spPr>
            <a:xfrm>
              <a:off x="0" y="0"/>
              <a:ext cx="3406414" cy="1100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7" name="Movies"/>
            <p:cNvSpPr/>
            <p:nvPr/>
          </p:nvSpPr>
          <p:spPr>
            <a:xfrm>
              <a:off x="1703188" y="145004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800"/>
              </a:lvl1pPr>
            </a:lstStyle>
            <a:p>
              <a:r>
                <a:rPr sz="2100"/>
                <a:t>Movies</a:t>
              </a:r>
            </a:p>
          </p:txBody>
        </p:sp>
      </p:grpSp>
      <p:sp>
        <p:nvSpPr>
          <p:cNvPr id="269" name="Rectangle"/>
          <p:cNvSpPr/>
          <p:nvPr/>
        </p:nvSpPr>
        <p:spPr>
          <a:xfrm>
            <a:off x="5562601" y="5418349"/>
            <a:ext cx="2293554" cy="244078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000"/>
          </a:p>
        </p:txBody>
      </p:sp>
      <p:grpSp>
        <p:nvGrpSpPr>
          <p:cNvPr id="279" name="Group"/>
          <p:cNvGrpSpPr/>
          <p:nvPr/>
        </p:nvGrpSpPr>
        <p:grpSpPr>
          <a:xfrm>
            <a:off x="5580155" y="5477485"/>
            <a:ext cx="2284430" cy="2386498"/>
            <a:chOff x="0" y="0"/>
            <a:chExt cx="3045905" cy="3181996"/>
          </a:xfrm>
        </p:grpSpPr>
        <p:grpSp>
          <p:nvGrpSpPr>
            <p:cNvPr id="272" name="Group"/>
            <p:cNvGrpSpPr/>
            <p:nvPr/>
          </p:nvGrpSpPr>
          <p:grpSpPr>
            <a:xfrm>
              <a:off x="1161" y="0"/>
              <a:ext cx="2952823" cy="618687"/>
              <a:chOff x="0" y="0"/>
              <a:chExt cx="2952821" cy="618686"/>
            </a:xfrm>
          </p:grpSpPr>
          <p:pic>
            <p:nvPicPr>
              <p:cNvPr id="270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2952822" cy="6186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1" name="Rectangle"/>
              <p:cNvSpPr/>
              <p:nvPr/>
            </p:nvSpPr>
            <p:spPr>
              <a:xfrm>
                <a:off x="454993" y="54865"/>
                <a:ext cx="458560" cy="6613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</p:grpSp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1" y="682774"/>
              <a:ext cx="2971571" cy="782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6" name="Group"/>
            <p:cNvGrpSpPr/>
            <p:nvPr/>
          </p:nvGrpSpPr>
          <p:grpSpPr>
            <a:xfrm>
              <a:off x="1161" y="1529594"/>
              <a:ext cx="3013754" cy="820230"/>
              <a:chOff x="0" y="0"/>
              <a:chExt cx="3013752" cy="820228"/>
            </a:xfrm>
          </p:grpSpPr>
          <p:pic>
            <p:nvPicPr>
              <p:cNvPr id="274" name="Image" descr="Image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3013753" cy="8202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5" name="Rectangle"/>
              <p:cNvSpPr/>
              <p:nvPr/>
            </p:nvSpPr>
            <p:spPr>
              <a:xfrm>
                <a:off x="358599" y="68686"/>
                <a:ext cx="458560" cy="6613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</p:grpSp>
        <p:pic>
          <p:nvPicPr>
            <p:cNvPr id="277" name="Image" descr="Image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161" y="2360084"/>
              <a:ext cx="2957509" cy="7780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8" name="Rectangle"/>
            <p:cNvSpPr/>
            <p:nvPr/>
          </p:nvSpPr>
          <p:spPr>
            <a:xfrm>
              <a:off x="0" y="2558938"/>
              <a:ext cx="3045906" cy="62305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280" name="Product Reviews"/>
          <p:cNvSpPr txBox="1"/>
          <p:nvPr/>
        </p:nvSpPr>
        <p:spPr>
          <a:xfrm>
            <a:off x="5597239" y="7805093"/>
            <a:ext cx="2095125" cy="514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50000"/>
              </a:lnSpc>
              <a:defRPr sz="2800"/>
            </a:lvl1pPr>
          </a:lstStyle>
          <a:p>
            <a:r>
              <a:rPr sz="2100"/>
              <a:t>Product Reviews</a:t>
            </a:r>
          </a:p>
        </p:txBody>
      </p:sp>
      <p:grpSp>
        <p:nvGrpSpPr>
          <p:cNvPr id="283" name="Group"/>
          <p:cNvGrpSpPr/>
          <p:nvPr/>
        </p:nvGrpSpPr>
        <p:grpSpPr>
          <a:xfrm>
            <a:off x="2949089" y="6658060"/>
            <a:ext cx="2078434" cy="2677736"/>
            <a:chOff x="0" y="0"/>
            <a:chExt cx="2771243" cy="3570314"/>
          </a:xfrm>
        </p:grpSpPr>
        <p:pic>
          <p:nvPicPr>
            <p:cNvPr id="281" name="Image" descr="Image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4064" y="0"/>
              <a:ext cx="2697180" cy="20228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Social Networks"/>
            <p:cNvSpPr/>
            <p:nvPr/>
          </p:nvSpPr>
          <p:spPr>
            <a:xfrm>
              <a:off x="0" y="2300314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150000"/>
                </a:lnSpc>
                <a:defRPr sz="2800"/>
              </a:lvl1pPr>
            </a:lstStyle>
            <a:p>
              <a:r>
                <a:rPr sz="2100"/>
                <a:t>Social Networks</a:t>
              </a:r>
            </a:p>
          </p:txBody>
        </p:sp>
      </p:grpSp>
      <p:sp>
        <p:nvSpPr>
          <p:cNvPr id="284" name="Customers"/>
          <p:cNvSpPr txBox="1"/>
          <p:nvPr/>
        </p:nvSpPr>
        <p:spPr>
          <a:xfrm rot="16200000">
            <a:off x="11738723" y="10875632"/>
            <a:ext cx="1529265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400"/>
              <a:t>Customers</a:t>
            </a:r>
          </a:p>
        </p:txBody>
      </p:sp>
      <p:grpSp>
        <p:nvGrpSpPr>
          <p:cNvPr id="312" name="Group"/>
          <p:cNvGrpSpPr/>
          <p:nvPr/>
        </p:nvGrpSpPr>
        <p:grpSpPr>
          <a:xfrm>
            <a:off x="13293239" y="9271774"/>
            <a:ext cx="2968030" cy="3060880"/>
            <a:chOff x="450040" y="124216"/>
            <a:chExt cx="3957371" cy="4081172"/>
          </a:xfrm>
        </p:grpSpPr>
        <p:sp>
          <p:nvSpPr>
            <p:cNvPr id="285" name="Line"/>
            <p:cNvSpPr/>
            <p:nvPr/>
          </p:nvSpPr>
          <p:spPr>
            <a:xfrm flipV="1">
              <a:off x="450040" y="55763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86" name="Line"/>
            <p:cNvSpPr/>
            <p:nvPr/>
          </p:nvSpPr>
          <p:spPr>
            <a:xfrm>
              <a:off x="1358447" y="558666"/>
              <a:ext cx="3048001" cy="1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87" name="Line"/>
            <p:cNvSpPr/>
            <p:nvPr/>
          </p:nvSpPr>
          <p:spPr>
            <a:xfrm flipV="1">
              <a:off x="3490705" y="55763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88" name="Line"/>
            <p:cNvSpPr/>
            <p:nvPr/>
          </p:nvSpPr>
          <p:spPr>
            <a:xfrm flipV="1">
              <a:off x="4403529" y="560813"/>
              <a:ext cx="1" cy="3048001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89" name="Line"/>
            <p:cNvSpPr/>
            <p:nvPr/>
          </p:nvSpPr>
          <p:spPr>
            <a:xfrm flipV="1">
              <a:off x="3490705" y="3606121"/>
              <a:ext cx="916708" cy="599268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0" name="Line"/>
            <p:cNvSpPr/>
            <p:nvPr/>
          </p:nvSpPr>
          <p:spPr>
            <a:xfrm flipV="1">
              <a:off x="3490705" y="3225121"/>
              <a:ext cx="916708" cy="599268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1" name="Line"/>
            <p:cNvSpPr/>
            <p:nvPr/>
          </p:nvSpPr>
          <p:spPr>
            <a:xfrm flipV="1">
              <a:off x="3490705" y="2844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2" name="Line"/>
            <p:cNvSpPr/>
            <p:nvPr/>
          </p:nvSpPr>
          <p:spPr>
            <a:xfrm flipV="1">
              <a:off x="3490705" y="2463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3" name="Line"/>
            <p:cNvSpPr/>
            <p:nvPr/>
          </p:nvSpPr>
          <p:spPr>
            <a:xfrm flipV="1">
              <a:off x="3490705" y="2082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4" name="Line"/>
            <p:cNvSpPr/>
            <p:nvPr/>
          </p:nvSpPr>
          <p:spPr>
            <a:xfrm flipV="1">
              <a:off x="3490705" y="1701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5" name="Line"/>
            <p:cNvSpPr/>
            <p:nvPr/>
          </p:nvSpPr>
          <p:spPr>
            <a:xfrm flipV="1">
              <a:off x="3490705" y="1320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6" name="Line"/>
            <p:cNvSpPr/>
            <p:nvPr/>
          </p:nvSpPr>
          <p:spPr>
            <a:xfrm flipV="1">
              <a:off x="3490705" y="939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7" name="Line"/>
            <p:cNvSpPr/>
            <p:nvPr/>
          </p:nvSpPr>
          <p:spPr>
            <a:xfrm flipV="1">
              <a:off x="823705" y="558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8" name="Line"/>
            <p:cNvSpPr/>
            <p:nvPr/>
          </p:nvSpPr>
          <p:spPr>
            <a:xfrm flipV="1">
              <a:off x="1204705" y="558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299" name="Line"/>
            <p:cNvSpPr/>
            <p:nvPr/>
          </p:nvSpPr>
          <p:spPr>
            <a:xfrm flipV="1">
              <a:off x="1585705" y="558121"/>
              <a:ext cx="916707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0" name="Line"/>
            <p:cNvSpPr/>
            <p:nvPr/>
          </p:nvSpPr>
          <p:spPr>
            <a:xfrm flipV="1">
              <a:off x="1966705" y="558121"/>
              <a:ext cx="916707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1" name="Line"/>
            <p:cNvSpPr/>
            <p:nvPr/>
          </p:nvSpPr>
          <p:spPr>
            <a:xfrm flipV="1">
              <a:off x="2347705" y="558121"/>
              <a:ext cx="916707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2" name="Line"/>
            <p:cNvSpPr/>
            <p:nvPr/>
          </p:nvSpPr>
          <p:spPr>
            <a:xfrm flipV="1">
              <a:off x="2728705" y="558121"/>
              <a:ext cx="916707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3" name="Line"/>
            <p:cNvSpPr/>
            <p:nvPr/>
          </p:nvSpPr>
          <p:spPr>
            <a:xfrm flipV="1">
              <a:off x="3109705" y="558121"/>
              <a:ext cx="916708" cy="599269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4" name="Line"/>
            <p:cNvSpPr/>
            <p:nvPr/>
          </p:nvSpPr>
          <p:spPr>
            <a:xfrm>
              <a:off x="761547" y="952366"/>
              <a:ext cx="3048001" cy="1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5" name="Line"/>
            <p:cNvSpPr/>
            <p:nvPr/>
          </p:nvSpPr>
          <p:spPr>
            <a:xfrm>
              <a:off x="1066347" y="749166"/>
              <a:ext cx="3048001" cy="1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6" name="Line"/>
            <p:cNvSpPr/>
            <p:nvPr/>
          </p:nvSpPr>
          <p:spPr>
            <a:xfrm flipV="1">
              <a:off x="3793929" y="954513"/>
              <a:ext cx="1" cy="3048001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7" name="Line"/>
            <p:cNvSpPr/>
            <p:nvPr/>
          </p:nvSpPr>
          <p:spPr>
            <a:xfrm flipV="1">
              <a:off x="4111429" y="751313"/>
              <a:ext cx="1" cy="3048001"/>
            </a:xfrm>
            <a:prstGeom prst="line">
              <a:avLst/>
            </a:prstGeom>
            <a:noFill/>
            <a:ln w="3175" cap="flat">
              <a:solidFill>
                <a:srgbClr val="A7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/>
              </a:pPr>
              <a:endParaRPr sz="2400"/>
            </a:p>
          </p:txBody>
        </p:sp>
        <p:sp>
          <p:nvSpPr>
            <p:cNvPr id="308" name="Amazing"/>
            <p:cNvSpPr/>
            <p:nvPr/>
          </p:nvSpPr>
          <p:spPr>
            <a:xfrm>
              <a:off x="936441" y="761274"/>
              <a:ext cx="730521" cy="164077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Amazing</a:t>
              </a:r>
            </a:p>
          </p:txBody>
        </p:sp>
        <p:sp>
          <p:nvSpPr>
            <p:cNvPr id="309" name="Great"/>
            <p:cNvSpPr/>
            <p:nvPr/>
          </p:nvSpPr>
          <p:spPr>
            <a:xfrm>
              <a:off x="614795" y="965763"/>
              <a:ext cx="730521" cy="1640775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Great</a:t>
              </a:r>
            </a:p>
          </p:txBody>
        </p:sp>
        <p:sp>
          <p:nvSpPr>
            <p:cNvPr id="310" name="Poor"/>
            <p:cNvSpPr/>
            <p:nvPr/>
          </p:nvSpPr>
          <p:spPr>
            <a:xfrm>
              <a:off x="1224007" y="575077"/>
              <a:ext cx="730521" cy="1640775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Poor</a:t>
              </a:r>
            </a:p>
          </p:txBody>
        </p:sp>
        <p:sp>
          <p:nvSpPr>
            <p:cNvPr id="311" name="…"/>
            <p:cNvSpPr/>
            <p:nvPr/>
          </p:nvSpPr>
          <p:spPr>
            <a:xfrm>
              <a:off x="1384557" y="124216"/>
              <a:ext cx="1789218" cy="156537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r>
                <a:rPr sz="1200"/>
                <a:t>…</a:t>
              </a:r>
            </a:p>
          </p:txBody>
        </p:sp>
      </p:grpSp>
      <p:sp>
        <p:nvSpPr>
          <p:cNvPr id="313" name="Products"/>
          <p:cNvSpPr txBox="1"/>
          <p:nvPr/>
        </p:nvSpPr>
        <p:spPr>
          <a:xfrm>
            <a:off x="13385720" y="12773114"/>
            <a:ext cx="1279196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400"/>
              <a:t>Products</a:t>
            </a:r>
          </a:p>
        </p:txBody>
      </p:sp>
      <p:grpSp>
        <p:nvGrpSpPr>
          <p:cNvPr id="397" name="Group"/>
          <p:cNvGrpSpPr/>
          <p:nvPr/>
        </p:nvGrpSpPr>
        <p:grpSpPr>
          <a:xfrm>
            <a:off x="13019920" y="10042677"/>
            <a:ext cx="1216708" cy="3100098"/>
            <a:chOff x="225609" y="0"/>
            <a:chExt cx="1622275" cy="4133463"/>
          </a:xfrm>
        </p:grpSpPr>
        <p:sp>
          <p:nvSpPr>
            <p:cNvPr id="380" name="Square"/>
            <p:cNvSpPr/>
            <p:nvPr/>
          </p:nvSpPr>
          <p:spPr>
            <a:xfrm>
              <a:off x="598280" y="0"/>
              <a:ext cx="380070" cy="380070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1" name="Square"/>
            <p:cNvSpPr/>
            <p:nvPr/>
          </p:nvSpPr>
          <p:spPr>
            <a:xfrm>
              <a:off x="598272" y="380431"/>
              <a:ext cx="380071" cy="38007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2" name="Square"/>
            <p:cNvSpPr/>
            <p:nvPr/>
          </p:nvSpPr>
          <p:spPr>
            <a:xfrm>
              <a:off x="598280" y="761743"/>
              <a:ext cx="380070" cy="38007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3" name="Square"/>
            <p:cNvSpPr/>
            <p:nvPr/>
          </p:nvSpPr>
          <p:spPr>
            <a:xfrm>
              <a:off x="598272" y="1142174"/>
              <a:ext cx="380071" cy="38007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4" name="Square"/>
            <p:cNvSpPr/>
            <p:nvPr/>
          </p:nvSpPr>
          <p:spPr>
            <a:xfrm>
              <a:off x="598280" y="1524662"/>
              <a:ext cx="380070" cy="38007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5" name="Square"/>
            <p:cNvSpPr/>
            <p:nvPr/>
          </p:nvSpPr>
          <p:spPr>
            <a:xfrm>
              <a:off x="598272" y="1905093"/>
              <a:ext cx="380071" cy="38007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6" name="Square"/>
            <p:cNvSpPr/>
            <p:nvPr/>
          </p:nvSpPr>
          <p:spPr>
            <a:xfrm>
              <a:off x="598280" y="2286405"/>
              <a:ext cx="380070" cy="38007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7" name="Square"/>
            <p:cNvSpPr/>
            <p:nvPr/>
          </p:nvSpPr>
          <p:spPr>
            <a:xfrm>
              <a:off x="598272" y="2666836"/>
              <a:ext cx="380071" cy="38007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8" name="Peter"/>
            <p:cNvSpPr/>
            <p:nvPr/>
          </p:nvSpPr>
          <p:spPr>
            <a:xfrm>
              <a:off x="577392" y="19644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Peter</a:t>
              </a:r>
            </a:p>
          </p:txBody>
        </p:sp>
        <p:sp>
          <p:nvSpPr>
            <p:cNvPr id="389" name="Paul"/>
            <p:cNvSpPr/>
            <p:nvPr/>
          </p:nvSpPr>
          <p:spPr>
            <a:xfrm>
              <a:off x="577662" y="95926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Paul</a:t>
              </a:r>
            </a:p>
          </p:txBody>
        </p:sp>
        <p:sp>
          <p:nvSpPr>
            <p:cNvPr id="390" name="Mary"/>
            <p:cNvSpPr/>
            <p:nvPr/>
          </p:nvSpPr>
          <p:spPr>
            <a:xfrm>
              <a:off x="577438" y="286346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Mary</a:t>
              </a:r>
            </a:p>
          </p:txBody>
        </p:sp>
        <p:sp>
          <p:nvSpPr>
            <p:cNvPr id="391" name="Bob"/>
            <p:cNvSpPr/>
            <p:nvPr/>
          </p:nvSpPr>
          <p:spPr>
            <a:xfrm>
              <a:off x="577680" y="20899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Bob</a:t>
              </a:r>
            </a:p>
          </p:txBody>
        </p:sp>
        <p:sp>
          <p:nvSpPr>
            <p:cNvPr id="392" name="Sam"/>
            <p:cNvSpPr/>
            <p:nvPr/>
          </p:nvSpPr>
          <p:spPr>
            <a:xfrm>
              <a:off x="577530" y="2470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Sam</a:t>
              </a:r>
            </a:p>
          </p:txBody>
        </p:sp>
        <p:sp>
          <p:nvSpPr>
            <p:cNvPr id="393" name="Billy"/>
            <p:cNvSpPr/>
            <p:nvPr/>
          </p:nvSpPr>
          <p:spPr>
            <a:xfrm>
              <a:off x="577787" y="132750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Billy</a:t>
              </a:r>
            </a:p>
          </p:txBody>
        </p:sp>
        <p:sp>
          <p:nvSpPr>
            <p:cNvPr id="394" name="Lilly"/>
            <p:cNvSpPr/>
            <p:nvPr/>
          </p:nvSpPr>
          <p:spPr>
            <a:xfrm>
              <a:off x="577884" y="5661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Lilly</a:t>
              </a:r>
            </a:p>
          </p:txBody>
        </p:sp>
        <p:sp>
          <p:nvSpPr>
            <p:cNvPr id="395" name="Hilde"/>
            <p:cNvSpPr/>
            <p:nvPr/>
          </p:nvSpPr>
          <p:spPr>
            <a:xfrm>
              <a:off x="577414" y="170849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00"/>
                <a:t>Hilde</a:t>
              </a:r>
            </a:p>
          </p:txBody>
        </p:sp>
        <p:sp>
          <p:nvSpPr>
            <p:cNvPr id="396" name="…"/>
            <p:cNvSpPr/>
            <p:nvPr/>
          </p:nvSpPr>
          <p:spPr>
            <a:xfrm flipV="1">
              <a:off x="225609" y="172614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r>
                <a:rPr sz="1200"/>
                <a:t>…</a:t>
              </a:r>
            </a:p>
          </p:txBody>
        </p:sp>
      </p:grpSp>
      <p:sp>
        <p:nvSpPr>
          <p:cNvPr id="404" name="Extremely sparse…"/>
          <p:cNvSpPr txBox="1"/>
          <p:nvPr/>
        </p:nvSpPr>
        <p:spPr>
          <a:xfrm>
            <a:off x="16595128" y="10089718"/>
            <a:ext cx="7433272" cy="234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sz="3200" b="1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>
                <a:solidFill>
                  <a:schemeClr val="tx2">
                    <a:lumMod val="75000"/>
                    <a:alpha val="90000"/>
                  </a:schemeClr>
                </a:solidFill>
              </a:rPr>
              <a:t>Extremely sparse</a:t>
            </a:r>
          </a:p>
          <a:p>
            <a: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>
                <a:solidFill>
                  <a:schemeClr val="tx2">
                    <a:lumMod val="75000"/>
                    <a:alpha val="90000"/>
                  </a:schemeClr>
                </a:solidFill>
              </a:rPr>
              <a:t>Dense storage: 107 Exabytes</a:t>
            </a:r>
          </a:p>
          <a:p>
            <a: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>
                <a:solidFill>
                  <a:schemeClr val="tx2">
                    <a:lumMod val="75000"/>
                    <a:alpha val="90000"/>
                  </a:schemeClr>
                </a:solidFill>
              </a:rPr>
              <a:t>Sparse storage: 13 Gigabytes</a:t>
            </a:r>
          </a:p>
        </p:txBody>
      </p:sp>
      <p:grpSp>
        <p:nvGrpSpPr>
          <p:cNvPr id="414" name="Group"/>
          <p:cNvGrpSpPr/>
          <p:nvPr/>
        </p:nvGrpSpPr>
        <p:grpSpPr>
          <a:xfrm>
            <a:off x="7097313" y="9026528"/>
            <a:ext cx="3810082" cy="3980316"/>
            <a:chOff x="0" y="0"/>
            <a:chExt cx="5080108" cy="5307087"/>
          </a:xfrm>
        </p:grpSpPr>
        <p:grpSp>
          <p:nvGrpSpPr>
            <p:cNvPr id="407" name="Group"/>
            <p:cNvGrpSpPr/>
            <p:nvPr/>
          </p:nvGrpSpPr>
          <p:grpSpPr>
            <a:xfrm>
              <a:off x="1936" y="0"/>
              <a:ext cx="4924860" cy="1031876"/>
              <a:chOff x="0" y="0"/>
              <a:chExt cx="4924858" cy="1031875"/>
            </a:xfrm>
          </p:grpSpPr>
          <p:pic>
            <p:nvPicPr>
              <p:cNvPr id="405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4924859" cy="1031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6" name="Rectangle"/>
              <p:cNvSpPr/>
              <p:nvPr/>
            </p:nvSpPr>
            <p:spPr>
              <a:xfrm>
                <a:off x="758859" y="91506"/>
                <a:ext cx="764809" cy="1103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</p:grpSp>
        <p:pic>
          <p:nvPicPr>
            <p:cNvPr id="40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6" y="1138764"/>
              <a:ext cx="4956129" cy="1305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1" name="Group"/>
            <p:cNvGrpSpPr/>
            <p:nvPr/>
          </p:nvGrpSpPr>
          <p:grpSpPr>
            <a:xfrm>
              <a:off x="1936" y="2551132"/>
              <a:ext cx="5026484" cy="1368017"/>
              <a:chOff x="0" y="0"/>
              <a:chExt cx="5026482" cy="1368016"/>
            </a:xfrm>
          </p:grpSpPr>
          <p:pic>
            <p:nvPicPr>
              <p:cNvPr id="409" name="Image" descr="Image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5026483" cy="13680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0" name="Rectangle"/>
              <p:cNvSpPr/>
              <p:nvPr/>
            </p:nvSpPr>
            <p:spPr>
              <a:xfrm>
                <a:off x="598088" y="114558"/>
                <a:ext cx="764810" cy="1103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</p:grpSp>
        <p:pic>
          <p:nvPicPr>
            <p:cNvPr id="412" name="Image" descr="Image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936" y="3936262"/>
              <a:ext cx="4932678" cy="1297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3" name="Rectangle"/>
            <p:cNvSpPr/>
            <p:nvPr/>
          </p:nvSpPr>
          <p:spPr>
            <a:xfrm>
              <a:off x="0" y="4267920"/>
              <a:ext cx="5080109" cy="103916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415" name="Words"/>
          <p:cNvSpPr txBox="1"/>
          <p:nvPr/>
        </p:nvSpPr>
        <p:spPr>
          <a:xfrm rot="19020000">
            <a:off x="12345486" y="9182546"/>
            <a:ext cx="947375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400"/>
              <a:t>Words</a:t>
            </a:r>
          </a:p>
        </p:txBody>
      </p: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144F5714-B79B-F781-C42E-9B81473A6885}"/>
              </a:ext>
            </a:extLst>
          </p:cNvPr>
          <p:cNvGrpSpPr/>
          <p:nvPr/>
        </p:nvGrpSpPr>
        <p:grpSpPr>
          <a:xfrm>
            <a:off x="9282541" y="4245922"/>
            <a:ext cx="5262360" cy="5083050"/>
            <a:chOff x="3117270" y="2122961"/>
            <a:chExt cx="2631180" cy="2541525"/>
          </a:xfrm>
        </p:grpSpPr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C6A71E65-E9D4-2F8D-D191-0D7F4F93CACB}"/>
                </a:ext>
              </a:extLst>
            </p:cNvPr>
            <p:cNvGrpSpPr/>
            <p:nvPr/>
          </p:nvGrpSpPr>
          <p:grpSpPr>
            <a:xfrm>
              <a:off x="3117270" y="2122961"/>
              <a:ext cx="2631180" cy="1988942"/>
              <a:chOff x="3117270" y="2122961"/>
              <a:chExt cx="2631180" cy="1988942"/>
            </a:xfrm>
          </p:grpSpPr>
          <p:sp>
            <p:nvSpPr>
              <p:cNvPr id="264" name="Machine Learning"/>
              <p:cNvSpPr txBox="1"/>
              <p:nvPr/>
            </p:nvSpPr>
            <p:spPr>
              <a:xfrm>
                <a:off x="3657521" y="2122961"/>
                <a:ext cx="1726434" cy="37055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anchor="ctr">
                <a:spAutoFit/>
              </a:bodyPr>
              <a:lstStyle>
                <a:lvl1pPr algn="l">
                  <a:lnSpc>
                    <a:spcPct val="150000"/>
                  </a:lnSpc>
                  <a:defRPr sz="44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rPr sz="3300"/>
                  <a:t>Machine Learning</a:t>
                </a:r>
              </a:p>
            </p:txBody>
          </p:sp>
          <p:grpSp>
            <p:nvGrpSpPr>
              <p:cNvPr id="400" name="Group"/>
              <p:cNvGrpSpPr/>
              <p:nvPr/>
            </p:nvGrpSpPr>
            <p:grpSpPr>
              <a:xfrm>
                <a:off x="4076772" y="2468145"/>
                <a:ext cx="1671678" cy="1262837"/>
                <a:chOff x="0" y="0"/>
                <a:chExt cx="4457808" cy="3367564"/>
              </a:xfrm>
            </p:grpSpPr>
            <p:pic>
              <p:nvPicPr>
                <p:cNvPr id="398" name="Image" descr="Image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0679" y="0"/>
                  <a:ext cx="3487130" cy="19065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99" name="Sparse Convolutional Networks"/>
                <p:cNvSpPr/>
                <p:nvPr/>
              </p:nvSpPr>
              <p:spPr>
                <a:xfrm>
                  <a:off x="0" y="2097564"/>
                  <a:ext cx="1270000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38100" tIns="38100" rIns="38100" bIns="38100" numCol="1" anchor="ctr">
                  <a:spAutoFit/>
                </a:bodyPr>
                <a:lstStyle>
                  <a:lvl1pPr algn="l">
                    <a:lnSpc>
                      <a:spcPct val="150000"/>
                    </a:lnSpc>
                    <a:defRPr sz="2800"/>
                  </a:lvl1pPr>
                </a:lstStyle>
                <a:p>
                  <a:r>
                    <a:rPr sz="2100"/>
                    <a:t>Sparse Convolutional Networks</a:t>
                  </a:r>
                </a:p>
              </p:txBody>
            </p:sp>
          </p:grpSp>
          <p:grpSp>
            <p:nvGrpSpPr>
              <p:cNvPr id="403" name="Group"/>
              <p:cNvGrpSpPr/>
              <p:nvPr/>
            </p:nvGrpSpPr>
            <p:grpSpPr>
              <a:xfrm>
                <a:off x="3117270" y="2659691"/>
                <a:ext cx="922647" cy="1452212"/>
                <a:chOff x="0" y="0"/>
                <a:chExt cx="2460389" cy="3872565"/>
              </a:xfrm>
            </p:grpSpPr>
            <p:sp>
              <p:nvSpPr>
                <p:cNvPr id="401" name="Sparse Networks"/>
                <p:cNvSpPr/>
                <p:nvPr/>
              </p:nvSpPr>
              <p:spPr>
                <a:xfrm>
                  <a:off x="0" y="2602565"/>
                  <a:ext cx="1270000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38100" tIns="38100" rIns="38100" bIns="38100" numCol="1" anchor="ctr">
                  <a:spAutoFit/>
                </a:bodyPr>
                <a:lstStyle>
                  <a:lvl1pPr algn="l">
                    <a:lnSpc>
                      <a:spcPct val="150000"/>
                    </a:lnSpc>
                    <a:defRPr sz="2800"/>
                  </a:lvl1pPr>
                </a:lstStyle>
                <a:p>
                  <a:r>
                    <a:rPr sz="2100"/>
                    <a:t>Sparse Networks</a:t>
                  </a:r>
                </a:p>
              </p:txBody>
            </p:sp>
            <p:pic>
              <p:nvPicPr>
                <p:cNvPr id="402" name="Untitled.pdf" descr="Untitled.pdf"/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>
                <a:xfrm>
                  <a:off x="554082" y="0"/>
                  <a:ext cx="1906308" cy="23578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18" name="Group"/>
            <p:cNvGrpSpPr/>
            <p:nvPr/>
          </p:nvGrpSpPr>
          <p:grpSpPr>
            <a:xfrm>
              <a:off x="4131517" y="3440304"/>
              <a:ext cx="1328945" cy="1224182"/>
              <a:chOff x="0" y="0"/>
              <a:chExt cx="3543853" cy="3264483"/>
            </a:xfrm>
          </p:grpSpPr>
          <p:pic>
            <p:nvPicPr>
              <p:cNvPr id="416" name="34198790-eb5bec96-e56b-11e7-90d5-157800e042de.png" descr="34198790-eb5bec96-e56b-11e7-90d5-157800e042de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399" y="0"/>
                <a:ext cx="2612455" cy="16998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7" name="Graph Convolutional Network"/>
              <p:cNvSpPr/>
              <p:nvPr/>
            </p:nvSpPr>
            <p:spPr>
              <a:xfrm>
                <a:off x="0" y="1994483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l">
                  <a:lnSpc>
                    <a:spcPct val="150000"/>
                  </a:lnSpc>
                  <a:defRPr sz="2800"/>
                </a:lvl1pPr>
              </a:lstStyle>
              <a:p>
                <a:r>
                  <a:rPr sz="2100"/>
                  <a:t>Graph Convolutional Network</a:t>
                </a:r>
              </a:p>
            </p:txBody>
          </p:sp>
        </p:grp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D7F471F1-D0B4-A5CA-1463-CE3406E57F96}"/>
              </a:ext>
            </a:extLst>
          </p:cNvPr>
          <p:cNvGrpSpPr/>
          <p:nvPr/>
        </p:nvGrpSpPr>
        <p:grpSpPr>
          <a:xfrm>
            <a:off x="16316542" y="4245922"/>
            <a:ext cx="5880874" cy="4389752"/>
            <a:chOff x="6253271" y="2122961"/>
            <a:chExt cx="2940437" cy="2194876"/>
          </a:xfrm>
        </p:grpSpPr>
        <p:grpSp>
          <p:nvGrpSpPr>
            <p:cNvPr id="261" name="Group"/>
            <p:cNvGrpSpPr/>
            <p:nvPr/>
          </p:nvGrpSpPr>
          <p:grpSpPr>
            <a:xfrm>
              <a:off x="6773564" y="3174344"/>
              <a:ext cx="1568768" cy="1143493"/>
              <a:chOff x="0" y="0"/>
              <a:chExt cx="4183380" cy="3049313"/>
            </a:xfrm>
          </p:grpSpPr>
          <p:pic>
            <p:nvPicPr>
              <p:cNvPr id="259" name="Picture 2" descr="Picture 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364" y="0"/>
                <a:ext cx="2068653" cy="23298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0" name="Computational Biology"/>
              <p:cNvSpPr/>
              <p:nvPr/>
            </p:nvSpPr>
            <p:spPr>
              <a:xfrm>
                <a:off x="0" y="2362885"/>
                <a:ext cx="4183380" cy="686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>
                  <a:lnSpc>
                    <a:spcPct val="150000"/>
                  </a:lnSpc>
                  <a:defRPr sz="2800"/>
                </a:lvl1pPr>
              </a:lstStyle>
              <a:p>
                <a:r>
                  <a:rPr sz="2100"/>
                  <a:t>Computational Biology</a:t>
                </a:r>
              </a:p>
            </p:txBody>
          </p:sp>
        </p:grpSp>
        <p:sp>
          <p:nvSpPr>
            <p:cNvPr id="265" name="Science and Engineering"/>
            <p:cNvSpPr txBox="1"/>
            <p:nvPr/>
          </p:nvSpPr>
          <p:spPr>
            <a:xfrm>
              <a:off x="6465815" y="2122961"/>
              <a:ext cx="2389276" cy="370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lnSpc>
                  <a:spcPct val="150000"/>
                </a:lnSpc>
                <a:defRPr sz="4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3300"/>
                <a:t>Science and Engineering</a:t>
              </a:r>
            </a:p>
          </p:txBody>
        </p:sp>
        <p:grpSp>
          <p:nvGrpSpPr>
            <p:cNvPr id="421" name="Group"/>
            <p:cNvGrpSpPr/>
            <p:nvPr/>
          </p:nvGrpSpPr>
          <p:grpSpPr>
            <a:xfrm>
              <a:off x="7624940" y="2512413"/>
              <a:ext cx="1568768" cy="1042970"/>
              <a:chOff x="0" y="0"/>
              <a:chExt cx="4183380" cy="2781252"/>
            </a:xfrm>
          </p:grpSpPr>
          <p:pic>
            <p:nvPicPr>
              <p:cNvPr id="419" name="dragon00.png" descr="dragon00.png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>
              <a:xfrm>
                <a:off x="864950" y="0"/>
                <a:ext cx="2453593" cy="20618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20" name="Simulations"/>
              <p:cNvSpPr txBox="1"/>
              <p:nvPr/>
            </p:nvSpPr>
            <p:spPr>
              <a:xfrm>
                <a:off x="0" y="2094825"/>
                <a:ext cx="4183380" cy="6864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lnSpc>
                    <a:spcPct val="150000"/>
                  </a:lnSpc>
                  <a:defRPr sz="2800"/>
                </a:lvl1pPr>
              </a:lstStyle>
              <a:p>
                <a:r>
                  <a:rPr sz="2100"/>
                  <a:t>Simulations</a:t>
                </a:r>
              </a:p>
            </p:txBody>
          </p:sp>
        </p:grpSp>
        <p:grpSp>
          <p:nvGrpSpPr>
            <p:cNvPr id="424" name="Group"/>
            <p:cNvGrpSpPr/>
            <p:nvPr/>
          </p:nvGrpSpPr>
          <p:grpSpPr>
            <a:xfrm>
              <a:off x="6253271" y="2481686"/>
              <a:ext cx="1050846" cy="1161574"/>
              <a:chOff x="0" y="0"/>
              <a:chExt cx="2802255" cy="3097529"/>
            </a:xfrm>
          </p:grpSpPr>
          <p:pic>
            <p:nvPicPr>
              <p:cNvPr id="422" name="1920px-Atlas_frontview_2013.jpg" descr="1920px-Atlas_frontview_2013.jpg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0581" y="0"/>
                <a:ext cx="1081093" cy="23780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23" name="Robotics"/>
              <p:cNvSpPr/>
              <p:nvPr/>
            </p:nvSpPr>
            <p:spPr>
              <a:xfrm>
                <a:off x="0" y="2411102"/>
                <a:ext cx="2802255" cy="686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lnSpc>
                    <a:spcPct val="150000"/>
                  </a:lnSpc>
                  <a:defRPr sz="2800"/>
                </a:lvl1pPr>
              </a:lstStyle>
              <a:p>
                <a:r>
                  <a:rPr sz="2100"/>
                  <a:t>Robotics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030902-18D2-ADD2-6C02-212849E8B191}"/>
              </a:ext>
            </a:extLst>
          </p:cNvPr>
          <p:cNvGrpSpPr/>
          <p:nvPr/>
        </p:nvGrpSpPr>
        <p:grpSpPr>
          <a:xfrm>
            <a:off x="13585616" y="10042677"/>
            <a:ext cx="3575056" cy="3469666"/>
            <a:chOff x="5268808" y="5021338"/>
            <a:chExt cx="1787528" cy="1734833"/>
          </a:xfrm>
        </p:grpSpPr>
        <p:sp>
          <p:nvSpPr>
            <p:cNvPr id="3" name="Square">
              <a:extLst>
                <a:ext uri="{FF2B5EF4-FFF2-40B4-BE49-F238E27FC236}">
                  <a16:creationId xmlns:a16="http://schemas.microsoft.com/office/drawing/2014/main" id="{94D20FF9-D006-0E3B-F0B9-7A601EB09385}"/>
                </a:ext>
              </a:extLst>
            </p:cNvPr>
            <p:cNvSpPr/>
            <p:nvPr/>
          </p:nvSpPr>
          <p:spPr>
            <a:xfrm>
              <a:off x="5268811" y="5021338"/>
              <a:ext cx="142527" cy="14252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" name="Square">
              <a:extLst>
                <a:ext uri="{FF2B5EF4-FFF2-40B4-BE49-F238E27FC236}">
                  <a16:creationId xmlns:a16="http://schemas.microsoft.com/office/drawing/2014/main" id="{53100B7E-3132-A8D2-4084-03429CAC2982}"/>
                </a:ext>
              </a:extLst>
            </p:cNvPr>
            <p:cNvSpPr/>
            <p:nvPr/>
          </p:nvSpPr>
          <p:spPr>
            <a:xfrm>
              <a:off x="5411583" y="5021338"/>
              <a:ext cx="142527" cy="14252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" name="Square">
              <a:extLst>
                <a:ext uri="{FF2B5EF4-FFF2-40B4-BE49-F238E27FC236}">
                  <a16:creationId xmlns:a16="http://schemas.microsoft.com/office/drawing/2014/main" id="{C6BF4A58-0217-926D-EF9B-33DB65B56F2D}"/>
                </a:ext>
              </a:extLst>
            </p:cNvPr>
            <p:cNvSpPr/>
            <p:nvPr/>
          </p:nvSpPr>
          <p:spPr>
            <a:xfrm>
              <a:off x="5554684" y="5021338"/>
              <a:ext cx="142526" cy="14252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6" name="Square">
              <a:extLst>
                <a:ext uri="{FF2B5EF4-FFF2-40B4-BE49-F238E27FC236}">
                  <a16:creationId xmlns:a16="http://schemas.microsoft.com/office/drawing/2014/main" id="{D403744C-1C94-E16F-9B64-26C38EE2A4F6}"/>
                </a:ext>
              </a:extLst>
            </p:cNvPr>
            <p:cNvSpPr/>
            <p:nvPr/>
          </p:nvSpPr>
          <p:spPr>
            <a:xfrm>
              <a:off x="5697210" y="5021338"/>
              <a:ext cx="142527" cy="142526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" name="Square">
              <a:extLst>
                <a:ext uri="{FF2B5EF4-FFF2-40B4-BE49-F238E27FC236}">
                  <a16:creationId xmlns:a16="http://schemas.microsoft.com/office/drawing/2014/main" id="{209E9C0A-FE1A-C996-A89C-729FCF079BFF}"/>
                </a:ext>
              </a:extLst>
            </p:cNvPr>
            <p:cNvSpPr/>
            <p:nvPr/>
          </p:nvSpPr>
          <p:spPr>
            <a:xfrm>
              <a:off x="5840309" y="5021338"/>
              <a:ext cx="142526" cy="14252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B0AD6371-1AFA-4A6B-8E62-499998FCE116}"/>
                </a:ext>
              </a:extLst>
            </p:cNvPr>
            <p:cNvSpPr/>
            <p:nvPr/>
          </p:nvSpPr>
          <p:spPr>
            <a:xfrm>
              <a:off x="5983082" y="5021338"/>
              <a:ext cx="142527" cy="14252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9" name="Square">
              <a:extLst>
                <a:ext uri="{FF2B5EF4-FFF2-40B4-BE49-F238E27FC236}">
                  <a16:creationId xmlns:a16="http://schemas.microsoft.com/office/drawing/2014/main" id="{7039D141-DFFA-1B86-DEBE-BB95ADFB2F96}"/>
                </a:ext>
              </a:extLst>
            </p:cNvPr>
            <p:cNvSpPr/>
            <p:nvPr/>
          </p:nvSpPr>
          <p:spPr>
            <a:xfrm>
              <a:off x="6121419" y="5021338"/>
              <a:ext cx="142527" cy="14252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0" name="Square">
              <a:extLst>
                <a:ext uri="{FF2B5EF4-FFF2-40B4-BE49-F238E27FC236}">
                  <a16:creationId xmlns:a16="http://schemas.microsoft.com/office/drawing/2014/main" id="{478A2889-E721-4023-1F8A-1A663317E317}"/>
                </a:ext>
              </a:extLst>
            </p:cNvPr>
            <p:cNvSpPr/>
            <p:nvPr/>
          </p:nvSpPr>
          <p:spPr>
            <a:xfrm>
              <a:off x="5268808" y="5164000"/>
              <a:ext cx="142526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1" name="Square">
              <a:extLst>
                <a:ext uri="{FF2B5EF4-FFF2-40B4-BE49-F238E27FC236}">
                  <a16:creationId xmlns:a16="http://schemas.microsoft.com/office/drawing/2014/main" id="{A3CB5877-3B88-CB41-7B41-196179335287}"/>
                </a:ext>
              </a:extLst>
            </p:cNvPr>
            <p:cNvSpPr/>
            <p:nvPr/>
          </p:nvSpPr>
          <p:spPr>
            <a:xfrm>
              <a:off x="5411581" y="5164000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2" name="Square">
              <a:extLst>
                <a:ext uri="{FF2B5EF4-FFF2-40B4-BE49-F238E27FC236}">
                  <a16:creationId xmlns:a16="http://schemas.microsoft.com/office/drawing/2014/main" id="{3AA6AF45-7C41-6702-BBD8-7A464C715FF5}"/>
                </a:ext>
              </a:extLst>
            </p:cNvPr>
            <p:cNvSpPr/>
            <p:nvPr/>
          </p:nvSpPr>
          <p:spPr>
            <a:xfrm>
              <a:off x="5554681" y="5164000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3" name="Square">
              <a:extLst>
                <a:ext uri="{FF2B5EF4-FFF2-40B4-BE49-F238E27FC236}">
                  <a16:creationId xmlns:a16="http://schemas.microsoft.com/office/drawing/2014/main" id="{DB2E041C-B7D9-D9CF-8E7A-35ED0CBCD9E4}"/>
                </a:ext>
              </a:extLst>
            </p:cNvPr>
            <p:cNvSpPr/>
            <p:nvPr/>
          </p:nvSpPr>
          <p:spPr>
            <a:xfrm>
              <a:off x="5697206" y="516400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4" name="Square">
              <a:extLst>
                <a:ext uri="{FF2B5EF4-FFF2-40B4-BE49-F238E27FC236}">
                  <a16:creationId xmlns:a16="http://schemas.microsoft.com/office/drawing/2014/main" id="{CBF50AB5-FEEC-9EF9-C2E6-95F46EDDD0A5}"/>
                </a:ext>
              </a:extLst>
            </p:cNvPr>
            <p:cNvSpPr/>
            <p:nvPr/>
          </p:nvSpPr>
          <p:spPr>
            <a:xfrm>
              <a:off x="5840306" y="5164000"/>
              <a:ext cx="142527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5" name="Square">
              <a:extLst>
                <a:ext uri="{FF2B5EF4-FFF2-40B4-BE49-F238E27FC236}">
                  <a16:creationId xmlns:a16="http://schemas.microsoft.com/office/drawing/2014/main" id="{49AE5EAA-BBB6-C66B-6421-A3D447E9AE79}"/>
                </a:ext>
              </a:extLst>
            </p:cNvPr>
            <p:cNvSpPr/>
            <p:nvPr/>
          </p:nvSpPr>
          <p:spPr>
            <a:xfrm>
              <a:off x="5983079" y="516400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6" name="Square">
              <a:extLst>
                <a:ext uri="{FF2B5EF4-FFF2-40B4-BE49-F238E27FC236}">
                  <a16:creationId xmlns:a16="http://schemas.microsoft.com/office/drawing/2014/main" id="{BE879A2D-3F77-45DC-DC4B-60B4D0788382}"/>
                </a:ext>
              </a:extLst>
            </p:cNvPr>
            <p:cNvSpPr/>
            <p:nvPr/>
          </p:nvSpPr>
          <p:spPr>
            <a:xfrm>
              <a:off x="6121416" y="516400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7" name="Square">
              <a:extLst>
                <a:ext uri="{FF2B5EF4-FFF2-40B4-BE49-F238E27FC236}">
                  <a16:creationId xmlns:a16="http://schemas.microsoft.com/office/drawing/2014/main" id="{CB019DD7-4BB0-0C73-75B8-C1A181615397}"/>
                </a:ext>
              </a:extLst>
            </p:cNvPr>
            <p:cNvSpPr/>
            <p:nvPr/>
          </p:nvSpPr>
          <p:spPr>
            <a:xfrm>
              <a:off x="5268811" y="5306992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8" name="Square">
              <a:extLst>
                <a:ext uri="{FF2B5EF4-FFF2-40B4-BE49-F238E27FC236}">
                  <a16:creationId xmlns:a16="http://schemas.microsoft.com/office/drawing/2014/main" id="{6A5D747A-4D96-DCEB-E4E7-EE4F8318B1BE}"/>
                </a:ext>
              </a:extLst>
            </p:cNvPr>
            <p:cNvSpPr/>
            <p:nvPr/>
          </p:nvSpPr>
          <p:spPr>
            <a:xfrm>
              <a:off x="5411583" y="5306992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9" name="Square">
              <a:extLst>
                <a:ext uri="{FF2B5EF4-FFF2-40B4-BE49-F238E27FC236}">
                  <a16:creationId xmlns:a16="http://schemas.microsoft.com/office/drawing/2014/main" id="{2A20DE2D-AAFF-4E42-5D94-AAD85A8EC5EA}"/>
                </a:ext>
              </a:extLst>
            </p:cNvPr>
            <p:cNvSpPr/>
            <p:nvPr/>
          </p:nvSpPr>
          <p:spPr>
            <a:xfrm>
              <a:off x="5554684" y="5306992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12ED1826-BCC2-E689-8BCA-1E9E5C3983ED}"/>
                </a:ext>
              </a:extLst>
            </p:cNvPr>
            <p:cNvSpPr/>
            <p:nvPr/>
          </p:nvSpPr>
          <p:spPr>
            <a:xfrm>
              <a:off x="5697210" y="5306992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1" name="Square">
              <a:extLst>
                <a:ext uri="{FF2B5EF4-FFF2-40B4-BE49-F238E27FC236}">
                  <a16:creationId xmlns:a16="http://schemas.microsoft.com/office/drawing/2014/main" id="{C71357C5-9F64-1BD2-B86F-1E82CEF0EAC6}"/>
                </a:ext>
              </a:extLst>
            </p:cNvPr>
            <p:cNvSpPr/>
            <p:nvPr/>
          </p:nvSpPr>
          <p:spPr>
            <a:xfrm>
              <a:off x="5840309" y="5306992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2" name="Square">
              <a:extLst>
                <a:ext uri="{FF2B5EF4-FFF2-40B4-BE49-F238E27FC236}">
                  <a16:creationId xmlns:a16="http://schemas.microsoft.com/office/drawing/2014/main" id="{5BF8B37A-2484-A1FB-81ED-9FB0043E944C}"/>
                </a:ext>
              </a:extLst>
            </p:cNvPr>
            <p:cNvSpPr/>
            <p:nvPr/>
          </p:nvSpPr>
          <p:spPr>
            <a:xfrm>
              <a:off x="5983082" y="5306992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3" name="Square">
              <a:extLst>
                <a:ext uri="{FF2B5EF4-FFF2-40B4-BE49-F238E27FC236}">
                  <a16:creationId xmlns:a16="http://schemas.microsoft.com/office/drawing/2014/main" id="{E9F7C772-0E8D-A2EE-6338-688274EB9189}"/>
                </a:ext>
              </a:extLst>
            </p:cNvPr>
            <p:cNvSpPr/>
            <p:nvPr/>
          </p:nvSpPr>
          <p:spPr>
            <a:xfrm>
              <a:off x="6121419" y="5306992"/>
              <a:ext cx="142527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4" name="Square">
              <a:extLst>
                <a:ext uri="{FF2B5EF4-FFF2-40B4-BE49-F238E27FC236}">
                  <a16:creationId xmlns:a16="http://schemas.microsoft.com/office/drawing/2014/main" id="{2BD28EDD-63FC-12DD-05B2-CD309704CB90}"/>
                </a:ext>
              </a:extLst>
            </p:cNvPr>
            <p:cNvSpPr/>
            <p:nvPr/>
          </p:nvSpPr>
          <p:spPr>
            <a:xfrm>
              <a:off x="5268808" y="5449653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D7FEE2C5-5F6D-C61D-0861-F42A518FF5CC}"/>
                </a:ext>
              </a:extLst>
            </p:cNvPr>
            <p:cNvSpPr/>
            <p:nvPr/>
          </p:nvSpPr>
          <p:spPr>
            <a:xfrm>
              <a:off x="5411581" y="5449653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6" name="Square">
              <a:extLst>
                <a:ext uri="{FF2B5EF4-FFF2-40B4-BE49-F238E27FC236}">
                  <a16:creationId xmlns:a16="http://schemas.microsoft.com/office/drawing/2014/main" id="{FC528DF5-0F81-2DA2-2CD7-82F036FD5FCB}"/>
                </a:ext>
              </a:extLst>
            </p:cNvPr>
            <p:cNvSpPr/>
            <p:nvPr/>
          </p:nvSpPr>
          <p:spPr>
            <a:xfrm>
              <a:off x="5554681" y="5449653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7" name="Square">
              <a:extLst>
                <a:ext uri="{FF2B5EF4-FFF2-40B4-BE49-F238E27FC236}">
                  <a16:creationId xmlns:a16="http://schemas.microsoft.com/office/drawing/2014/main" id="{CF58DF98-D1A6-9D3E-2EA8-169C31B9EF1C}"/>
                </a:ext>
              </a:extLst>
            </p:cNvPr>
            <p:cNvSpPr/>
            <p:nvPr/>
          </p:nvSpPr>
          <p:spPr>
            <a:xfrm>
              <a:off x="5697206" y="5449653"/>
              <a:ext cx="142527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8" name="Square">
              <a:extLst>
                <a:ext uri="{FF2B5EF4-FFF2-40B4-BE49-F238E27FC236}">
                  <a16:creationId xmlns:a16="http://schemas.microsoft.com/office/drawing/2014/main" id="{2AA565DC-5319-E8DC-EBD0-018BCEC50DCF}"/>
                </a:ext>
              </a:extLst>
            </p:cNvPr>
            <p:cNvSpPr/>
            <p:nvPr/>
          </p:nvSpPr>
          <p:spPr>
            <a:xfrm>
              <a:off x="5840306" y="5449653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9" name="Square">
              <a:extLst>
                <a:ext uri="{FF2B5EF4-FFF2-40B4-BE49-F238E27FC236}">
                  <a16:creationId xmlns:a16="http://schemas.microsoft.com/office/drawing/2014/main" id="{1047517E-2932-72AF-CA19-463449813E76}"/>
                </a:ext>
              </a:extLst>
            </p:cNvPr>
            <p:cNvSpPr/>
            <p:nvPr/>
          </p:nvSpPr>
          <p:spPr>
            <a:xfrm>
              <a:off x="5983079" y="5449653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0" name="Square">
              <a:extLst>
                <a:ext uri="{FF2B5EF4-FFF2-40B4-BE49-F238E27FC236}">
                  <a16:creationId xmlns:a16="http://schemas.microsoft.com/office/drawing/2014/main" id="{F76B4F19-109D-DB2A-8F63-C8284FF9A33F}"/>
                </a:ext>
              </a:extLst>
            </p:cNvPr>
            <p:cNvSpPr/>
            <p:nvPr/>
          </p:nvSpPr>
          <p:spPr>
            <a:xfrm>
              <a:off x="6121416" y="5449653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1" name="Square">
              <a:extLst>
                <a:ext uri="{FF2B5EF4-FFF2-40B4-BE49-F238E27FC236}">
                  <a16:creationId xmlns:a16="http://schemas.microsoft.com/office/drawing/2014/main" id="{0F1F0617-1B29-4EF8-52A9-EFAD10BF7DF6}"/>
                </a:ext>
              </a:extLst>
            </p:cNvPr>
            <p:cNvSpPr/>
            <p:nvPr/>
          </p:nvSpPr>
          <p:spPr>
            <a:xfrm>
              <a:off x="5268811" y="5593086"/>
              <a:ext cx="142527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2" name="Square">
              <a:extLst>
                <a:ext uri="{FF2B5EF4-FFF2-40B4-BE49-F238E27FC236}">
                  <a16:creationId xmlns:a16="http://schemas.microsoft.com/office/drawing/2014/main" id="{C60C7116-FA2D-2864-A317-A8D7C773B170}"/>
                </a:ext>
              </a:extLst>
            </p:cNvPr>
            <p:cNvSpPr/>
            <p:nvPr/>
          </p:nvSpPr>
          <p:spPr>
            <a:xfrm>
              <a:off x="5411583" y="5593086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3" name="Square">
              <a:extLst>
                <a:ext uri="{FF2B5EF4-FFF2-40B4-BE49-F238E27FC236}">
                  <a16:creationId xmlns:a16="http://schemas.microsoft.com/office/drawing/2014/main" id="{96A08BCD-2C57-EC3A-876A-25BBDD4D930A}"/>
                </a:ext>
              </a:extLst>
            </p:cNvPr>
            <p:cNvSpPr/>
            <p:nvPr/>
          </p:nvSpPr>
          <p:spPr>
            <a:xfrm>
              <a:off x="5554684" y="5593086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4" name="Square">
              <a:extLst>
                <a:ext uri="{FF2B5EF4-FFF2-40B4-BE49-F238E27FC236}">
                  <a16:creationId xmlns:a16="http://schemas.microsoft.com/office/drawing/2014/main" id="{71602632-7BC2-5737-E9A3-B26F4EAB6DB1}"/>
                </a:ext>
              </a:extLst>
            </p:cNvPr>
            <p:cNvSpPr/>
            <p:nvPr/>
          </p:nvSpPr>
          <p:spPr>
            <a:xfrm>
              <a:off x="5697210" y="5593086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5" name="Square">
              <a:extLst>
                <a:ext uri="{FF2B5EF4-FFF2-40B4-BE49-F238E27FC236}">
                  <a16:creationId xmlns:a16="http://schemas.microsoft.com/office/drawing/2014/main" id="{25F1F1BA-5ACA-BA52-87DA-C829A94DB3E9}"/>
                </a:ext>
              </a:extLst>
            </p:cNvPr>
            <p:cNvSpPr/>
            <p:nvPr/>
          </p:nvSpPr>
          <p:spPr>
            <a:xfrm>
              <a:off x="5840309" y="5593086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6" name="Square">
              <a:extLst>
                <a:ext uri="{FF2B5EF4-FFF2-40B4-BE49-F238E27FC236}">
                  <a16:creationId xmlns:a16="http://schemas.microsoft.com/office/drawing/2014/main" id="{CD6C50BC-1B31-BB48-40C8-279B70F3C7D7}"/>
                </a:ext>
              </a:extLst>
            </p:cNvPr>
            <p:cNvSpPr/>
            <p:nvPr/>
          </p:nvSpPr>
          <p:spPr>
            <a:xfrm>
              <a:off x="5983082" y="5593086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7" name="Square">
              <a:extLst>
                <a:ext uri="{FF2B5EF4-FFF2-40B4-BE49-F238E27FC236}">
                  <a16:creationId xmlns:a16="http://schemas.microsoft.com/office/drawing/2014/main" id="{79B4E215-3A12-6E51-7969-0005EFF10232}"/>
                </a:ext>
              </a:extLst>
            </p:cNvPr>
            <p:cNvSpPr/>
            <p:nvPr/>
          </p:nvSpPr>
          <p:spPr>
            <a:xfrm>
              <a:off x="6121419" y="5593086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8" name="Square">
              <a:extLst>
                <a:ext uri="{FF2B5EF4-FFF2-40B4-BE49-F238E27FC236}">
                  <a16:creationId xmlns:a16="http://schemas.microsoft.com/office/drawing/2014/main" id="{5042BFE0-26DC-1461-F128-7F737CBC6045}"/>
                </a:ext>
              </a:extLst>
            </p:cNvPr>
            <p:cNvSpPr/>
            <p:nvPr/>
          </p:nvSpPr>
          <p:spPr>
            <a:xfrm>
              <a:off x="5268808" y="5735748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9" name="Square">
              <a:extLst>
                <a:ext uri="{FF2B5EF4-FFF2-40B4-BE49-F238E27FC236}">
                  <a16:creationId xmlns:a16="http://schemas.microsoft.com/office/drawing/2014/main" id="{ADB623BD-8369-E596-FFED-E17E951C5351}"/>
                </a:ext>
              </a:extLst>
            </p:cNvPr>
            <p:cNvSpPr/>
            <p:nvPr/>
          </p:nvSpPr>
          <p:spPr>
            <a:xfrm>
              <a:off x="5411581" y="5735748"/>
              <a:ext cx="142526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0" name="Square">
              <a:extLst>
                <a:ext uri="{FF2B5EF4-FFF2-40B4-BE49-F238E27FC236}">
                  <a16:creationId xmlns:a16="http://schemas.microsoft.com/office/drawing/2014/main" id="{8B24CD60-18AC-CCEC-EA9D-5F54E03AB3E8}"/>
                </a:ext>
              </a:extLst>
            </p:cNvPr>
            <p:cNvSpPr/>
            <p:nvPr/>
          </p:nvSpPr>
          <p:spPr>
            <a:xfrm>
              <a:off x="5554681" y="5735748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1" name="Square">
              <a:extLst>
                <a:ext uri="{FF2B5EF4-FFF2-40B4-BE49-F238E27FC236}">
                  <a16:creationId xmlns:a16="http://schemas.microsoft.com/office/drawing/2014/main" id="{5DC7991C-0F61-AB5F-AC51-B9937AA857D1}"/>
                </a:ext>
              </a:extLst>
            </p:cNvPr>
            <p:cNvSpPr/>
            <p:nvPr/>
          </p:nvSpPr>
          <p:spPr>
            <a:xfrm>
              <a:off x="5697206" y="5735748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2" name="Square">
              <a:extLst>
                <a:ext uri="{FF2B5EF4-FFF2-40B4-BE49-F238E27FC236}">
                  <a16:creationId xmlns:a16="http://schemas.microsoft.com/office/drawing/2014/main" id="{20F01756-78E0-BD88-A023-A7E8FE33D1F1}"/>
                </a:ext>
              </a:extLst>
            </p:cNvPr>
            <p:cNvSpPr/>
            <p:nvPr/>
          </p:nvSpPr>
          <p:spPr>
            <a:xfrm>
              <a:off x="5840306" y="5735748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3" name="Square">
              <a:extLst>
                <a:ext uri="{FF2B5EF4-FFF2-40B4-BE49-F238E27FC236}">
                  <a16:creationId xmlns:a16="http://schemas.microsoft.com/office/drawing/2014/main" id="{1815071D-E237-A5FF-1321-B21D208C8A77}"/>
                </a:ext>
              </a:extLst>
            </p:cNvPr>
            <p:cNvSpPr/>
            <p:nvPr/>
          </p:nvSpPr>
          <p:spPr>
            <a:xfrm>
              <a:off x="5983079" y="5735748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4" name="Square">
              <a:extLst>
                <a:ext uri="{FF2B5EF4-FFF2-40B4-BE49-F238E27FC236}">
                  <a16:creationId xmlns:a16="http://schemas.microsoft.com/office/drawing/2014/main" id="{3DC27AB1-8294-ED06-69D3-5A440F5D85CE}"/>
                </a:ext>
              </a:extLst>
            </p:cNvPr>
            <p:cNvSpPr/>
            <p:nvPr/>
          </p:nvSpPr>
          <p:spPr>
            <a:xfrm>
              <a:off x="6121416" y="5735748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5" name="Square">
              <a:extLst>
                <a:ext uri="{FF2B5EF4-FFF2-40B4-BE49-F238E27FC236}">
                  <a16:creationId xmlns:a16="http://schemas.microsoft.com/office/drawing/2014/main" id="{3B8B18B2-3E55-8256-036E-59C9EF1A9C64}"/>
                </a:ext>
              </a:extLst>
            </p:cNvPr>
            <p:cNvSpPr/>
            <p:nvPr/>
          </p:nvSpPr>
          <p:spPr>
            <a:xfrm>
              <a:off x="5268811" y="587874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6" name="Square">
              <a:extLst>
                <a:ext uri="{FF2B5EF4-FFF2-40B4-BE49-F238E27FC236}">
                  <a16:creationId xmlns:a16="http://schemas.microsoft.com/office/drawing/2014/main" id="{834B97AD-8C9A-3D64-7047-32392B876542}"/>
                </a:ext>
              </a:extLst>
            </p:cNvPr>
            <p:cNvSpPr/>
            <p:nvPr/>
          </p:nvSpPr>
          <p:spPr>
            <a:xfrm>
              <a:off x="5411583" y="587874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7" name="Square">
              <a:extLst>
                <a:ext uri="{FF2B5EF4-FFF2-40B4-BE49-F238E27FC236}">
                  <a16:creationId xmlns:a16="http://schemas.microsoft.com/office/drawing/2014/main" id="{CDBA67E4-0E84-1429-3A54-71BF47A5F43A}"/>
                </a:ext>
              </a:extLst>
            </p:cNvPr>
            <p:cNvSpPr/>
            <p:nvPr/>
          </p:nvSpPr>
          <p:spPr>
            <a:xfrm>
              <a:off x="5554684" y="5878740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8" name="Square">
              <a:extLst>
                <a:ext uri="{FF2B5EF4-FFF2-40B4-BE49-F238E27FC236}">
                  <a16:creationId xmlns:a16="http://schemas.microsoft.com/office/drawing/2014/main" id="{4D3D9EED-A11B-AC45-75A9-139648DD4D11}"/>
                </a:ext>
              </a:extLst>
            </p:cNvPr>
            <p:cNvSpPr/>
            <p:nvPr/>
          </p:nvSpPr>
          <p:spPr>
            <a:xfrm>
              <a:off x="5697210" y="587874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49" name="Square">
              <a:extLst>
                <a:ext uri="{FF2B5EF4-FFF2-40B4-BE49-F238E27FC236}">
                  <a16:creationId xmlns:a16="http://schemas.microsoft.com/office/drawing/2014/main" id="{A1E723D3-35E7-430E-D2E0-710093113DFD}"/>
                </a:ext>
              </a:extLst>
            </p:cNvPr>
            <p:cNvSpPr/>
            <p:nvPr/>
          </p:nvSpPr>
          <p:spPr>
            <a:xfrm>
              <a:off x="5840309" y="5878740"/>
              <a:ext cx="142526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0" name="Square">
              <a:extLst>
                <a:ext uri="{FF2B5EF4-FFF2-40B4-BE49-F238E27FC236}">
                  <a16:creationId xmlns:a16="http://schemas.microsoft.com/office/drawing/2014/main" id="{B322A78C-D197-2B31-B557-4859F6FDFBAA}"/>
                </a:ext>
              </a:extLst>
            </p:cNvPr>
            <p:cNvSpPr/>
            <p:nvPr/>
          </p:nvSpPr>
          <p:spPr>
            <a:xfrm>
              <a:off x="5983082" y="587874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1" name="Square">
              <a:extLst>
                <a:ext uri="{FF2B5EF4-FFF2-40B4-BE49-F238E27FC236}">
                  <a16:creationId xmlns:a16="http://schemas.microsoft.com/office/drawing/2014/main" id="{0677161E-96A1-7040-E1C5-FC53F8AA2129}"/>
                </a:ext>
              </a:extLst>
            </p:cNvPr>
            <p:cNvSpPr/>
            <p:nvPr/>
          </p:nvSpPr>
          <p:spPr>
            <a:xfrm>
              <a:off x="6121419" y="5878740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2" name="Square">
              <a:extLst>
                <a:ext uri="{FF2B5EF4-FFF2-40B4-BE49-F238E27FC236}">
                  <a16:creationId xmlns:a16="http://schemas.microsoft.com/office/drawing/2014/main" id="{0D1A6423-11CE-8110-60AB-5F8844FF0D22}"/>
                </a:ext>
              </a:extLst>
            </p:cNvPr>
            <p:cNvSpPr/>
            <p:nvPr/>
          </p:nvSpPr>
          <p:spPr>
            <a:xfrm>
              <a:off x="5268808" y="6021402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3" name="Square">
              <a:extLst>
                <a:ext uri="{FF2B5EF4-FFF2-40B4-BE49-F238E27FC236}">
                  <a16:creationId xmlns:a16="http://schemas.microsoft.com/office/drawing/2014/main" id="{3E3EA52E-4BC5-1388-F5C6-D16109D2D573}"/>
                </a:ext>
              </a:extLst>
            </p:cNvPr>
            <p:cNvSpPr/>
            <p:nvPr/>
          </p:nvSpPr>
          <p:spPr>
            <a:xfrm>
              <a:off x="5411581" y="6021402"/>
              <a:ext cx="142526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4" name="Square">
              <a:extLst>
                <a:ext uri="{FF2B5EF4-FFF2-40B4-BE49-F238E27FC236}">
                  <a16:creationId xmlns:a16="http://schemas.microsoft.com/office/drawing/2014/main" id="{E0C87C67-CD65-9F1C-8648-CA056047B4A1}"/>
                </a:ext>
              </a:extLst>
            </p:cNvPr>
            <p:cNvSpPr/>
            <p:nvPr/>
          </p:nvSpPr>
          <p:spPr>
            <a:xfrm>
              <a:off x="5554681" y="6021402"/>
              <a:ext cx="142526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5" name="Square">
              <a:extLst>
                <a:ext uri="{FF2B5EF4-FFF2-40B4-BE49-F238E27FC236}">
                  <a16:creationId xmlns:a16="http://schemas.microsoft.com/office/drawing/2014/main" id="{E647E3B4-CD29-C853-E575-37FA6556355E}"/>
                </a:ext>
              </a:extLst>
            </p:cNvPr>
            <p:cNvSpPr/>
            <p:nvPr/>
          </p:nvSpPr>
          <p:spPr>
            <a:xfrm>
              <a:off x="5697206" y="6021402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6" name="Square">
              <a:extLst>
                <a:ext uri="{FF2B5EF4-FFF2-40B4-BE49-F238E27FC236}">
                  <a16:creationId xmlns:a16="http://schemas.microsoft.com/office/drawing/2014/main" id="{6180FD15-3D6F-E347-CBB6-4CDB14B497E6}"/>
                </a:ext>
              </a:extLst>
            </p:cNvPr>
            <p:cNvSpPr/>
            <p:nvPr/>
          </p:nvSpPr>
          <p:spPr>
            <a:xfrm>
              <a:off x="5840306" y="6021402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7" name="Square">
              <a:extLst>
                <a:ext uri="{FF2B5EF4-FFF2-40B4-BE49-F238E27FC236}">
                  <a16:creationId xmlns:a16="http://schemas.microsoft.com/office/drawing/2014/main" id="{B90F3764-EC00-209A-D102-93F6D8A08B20}"/>
                </a:ext>
              </a:extLst>
            </p:cNvPr>
            <p:cNvSpPr/>
            <p:nvPr/>
          </p:nvSpPr>
          <p:spPr>
            <a:xfrm>
              <a:off x="5983079" y="6021402"/>
              <a:ext cx="142527" cy="14252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8" name="Square">
              <a:extLst>
                <a:ext uri="{FF2B5EF4-FFF2-40B4-BE49-F238E27FC236}">
                  <a16:creationId xmlns:a16="http://schemas.microsoft.com/office/drawing/2014/main" id="{57FC83D0-96FC-7CD9-7709-21C59AF35A62}"/>
                </a:ext>
              </a:extLst>
            </p:cNvPr>
            <p:cNvSpPr/>
            <p:nvPr/>
          </p:nvSpPr>
          <p:spPr>
            <a:xfrm>
              <a:off x="6121416" y="6021402"/>
              <a:ext cx="142527" cy="142527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4A98BB6-A891-B4AE-181A-1B493F20E746}"/>
                </a:ext>
              </a:extLst>
            </p:cNvPr>
            <p:cNvGrpSpPr/>
            <p:nvPr/>
          </p:nvGrpSpPr>
          <p:grpSpPr>
            <a:xfrm>
              <a:off x="5385525" y="6593150"/>
              <a:ext cx="1670811" cy="84172"/>
              <a:chOff x="5203917" y="6179675"/>
              <a:chExt cx="1670811" cy="84172"/>
            </a:xfrm>
          </p:grpSpPr>
          <p:sp>
            <p:nvSpPr>
              <p:cNvPr id="61" name="Kindle">
                <a:extLst>
                  <a:ext uri="{FF2B5EF4-FFF2-40B4-BE49-F238E27FC236}">
                    <a16:creationId xmlns:a16="http://schemas.microsoft.com/office/drawing/2014/main" id="{D8C23E8C-E5C4-2E1B-83D5-6383FF84C9AC}"/>
                  </a:ext>
                </a:extLst>
              </p:cNvPr>
              <p:cNvSpPr/>
              <p:nvPr/>
            </p:nvSpPr>
            <p:spPr>
              <a:xfrm rot="2460000">
                <a:off x="6058716" y="6181765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Kindle</a:t>
                </a:r>
              </a:p>
            </p:txBody>
          </p:sp>
          <p:sp>
            <p:nvSpPr>
              <p:cNvPr id="62" name="Dubliners">
                <a:extLst>
                  <a:ext uri="{FF2B5EF4-FFF2-40B4-BE49-F238E27FC236}">
                    <a16:creationId xmlns:a16="http://schemas.microsoft.com/office/drawing/2014/main" id="{26F68A7E-0B46-FA34-F82C-325020F562C4}"/>
                  </a:ext>
                </a:extLst>
              </p:cNvPr>
              <p:cNvSpPr/>
              <p:nvPr/>
            </p:nvSpPr>
            <p:spPr>
              <a:xfrm rot="2460000">
                <a:off x="6206229" y="6179675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Dubliners</a:t>
                </a:r>
              </a:p>
            </p:txBody>
          </p:sp>
          <p:sp>
            <p:nvSpPr>
              <p:cNvPr id="63" name="The Iliad">
                <a:extLst>
                  <a:ext uri="{FF2B5EF4-FFF2-40B4-BE49-F238E27FC236}">
                    <a16:creationId xmlns:a16="http://schemas.microsoft.com/office/drawing/2014/main" id="{34C5CFEE-6FB6-0DB8-AC75-C052C54F1A4A}"/>
                  </a:ext>
                </a:extLst>
              </p:cNvPr>
              <p:cNvSpPr/>
              <p:nvPr/>
            </p:nvSpPr>
            <p:spPr>
              <a:xfrm rot="2460000">
                <a:off x="5923387" y="6181228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The Iliad</a:t>
                </a:r>
              </a:p>
            </p:txBody>
          </p:sp>
          <p:sp>
            <p:nvSpPr>
              <p:cNvPr id="425" name="Monitor">
                <a:extLst>
                  <a:ext uri="{FF2B5EF4-FFF2-40B4-BE49-F238E27FC236}">
                    <a16:creationId xmlns:a16="http://schemas.microsoft.com/office/drawing/2014/main" id="{800DBECC-00FC-F810-8DFA-40CE9023EF56}"/>
                  </a:ext>
                </a:extLst>
              </p:cNvPr>
              <p:cNvSpPr/>
              <p:nvPr/>
            </p:nvSpPr>
            <p:spPr>
              <a:xfrm rot="2460000">
                <a:off x="5203917" y="6181538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Monitor</a:t>
                </a:r>
              </a:p>
            </p:txBody>
          </p:sp>
          <p:sp>
            <p:nvSpPr>
              <p:cNvPr id="426" name="Sweater">
                <a:extLst>
                  <a:ext uri="{FF2B5EF4-FFF2-40B4-BE49-F238E27FC236}">
                    <a16:creationId xmlns:a16="http://schemas.microsoft.com/office/drawing/2014/main" id="{E3EFB733-31FF-5AB6-7318-C226520E438D}"/>
                  </a:ext>
                </a:extLst>
              </p:cNvPr>
              <p:cNvSpPr/>
              <p:nvPr/>
            </p:nvSpPr>
            <p:spPr>
              <a:xfrm rot="2460000">
                <a:off x="5346792" y="6181538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Sweater</a:t>
                </a:r>
              </a:p>
            </p:txBody>
          </p:sp>
          <p:sp>
            <p:nvSpPr>
              <p:cNvPr id="427" name="Laptop">
                <a:extLst>
                  <a:ext uri="{FF2B5EF4-FFF2-40B4-BE49-F238E27FC236}">
                    <a16:creationId xmlns:a16="http://schemas.microsoft.com/office/drawing/2014/main" id="{DBA289BA-B8C4-C020-DBC4-99A0B7BDF0B0}"/>
                  </a:ext>
                </a:extLst>
              </p:cNvPr>
              <p:cNvSpPr/>
              <p:nvPr/>
            </p:nvSpPr>
            <p:spPr>
              <a:xfrm rot="2460000">
                <a:off x="5489667" y="6181538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Laptop</a:t>
                </a:r>
              </a:p>
            </p:txBody>
          </p:sp>
          <p:sp>
            <p:nvSpPr>
              <p:cNvPr id="428" name="Candide">
                <a:extLst>
                  <a:ext uri="{FF2B5EF4-FFF2-40B4-BE49-F238E27FC236}">
                    <a16:creationId xmlns:a16="http://schemas.microsoft.com/office/drawing/2014/main" id="{40CF8E49-088B-32BE-C34A-5E3A5C889427}"/>
                  </a:ext>
                </a:extLst>
              </p:cNvPr>
              <p:cNvSpPr/>
              <p:nvPr/>
            </p:nvSpPr>
            <p:spPr>
              <a:xfrm rot="2460000">
                <a:off x="5637305" y="6181538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Candide</a:t>
                </a:r>
              </a:p>
            </p:txBody>
          </p:sp>
          <p:sp>
            <p:nvSpPr>
              <p:cNvPr id="429" name="Jacket">
                <a:extLst>
                  <a:ext uri="{FF2B5EF4-FFF2-40B4-BE49-F238E27FC236}">
                    <a16:creationId xmlns:a16="http://schemas.microsoft.com/office/drawing/2014/main" id="{110583B1-2A00-279A-F84A-9FB0209BCB88}"/>
                  </a:ext>
                </a:extLst>
              </p:cNvPr>
              <p:cNvSpPr/>
              <p:nvPr/>
            </p:nvSpPr>
            <p:spPr>
              <a:xfrm rot="2460000">
                <a:off x="5775417" y="6181539"/>
                <a:ext cx="668499" cy="820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r">
                  <a:lnSpc>
                    <a:spcPct val="150000"/>
                  </a:lnSpc>
                  <a:defRPr sz="16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200"/>
                  <a:t>Jacket</a:t>
                </a:r>
              </a:p>
            </p:txBody>
          </p:sp>
        </p:grpSp>
        <p:sp>
          <p:nvSpPr>
            <p:cNvPr id="60" name="…">
              <a:extLst>
                <a:ext uri="{FF2B5EF4-FFF2-40B4-BE49-F238E27FC236}">
                  <a16:creationId xmlns:a16="http://schemas.microsoft.com/office/drawing/2014/main" id="{6F798AB3-D5B6-D325-ABCD-AB942EBC1F66}"/>
                </a:ext>
              </a:extLst>
            </p:cNvPr>
            <p:cNvSpPr/>
            <p:nvPr/>
          </p:nvSpPr>
          <p:spPr>
            <a:xfrm>
              <a:off x="6321270" y="6279920"/>
              <a:ext cx="476250" cy="47625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r">
                <a:lnSpc>
                  <a:spcPct val="150000"/>
                </a:lnSpc>
                <a:defRPr sz="1600"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r>
                <a:rPr sz="1200"/>
                <a:t>…</a:t>
              </a:r>
            </a:p>
          </p:txBody>
        </p:sp>
      </p:grpSp>
      <p:sp>
        <p:nvSpPr>
          <p:cNvPr id="435" name="Content Placeholder 2">
            <a:extLst>
              <a:ext uri="{FF2B5EF4-FFF2-40B4-BE49-F238E27FC236}">
                <a16:creationId xmlns:a16="http://schemas.microsoft.com/office/drawing/2014/main" id="{6389000E-5D73-60CC-6D77-72D1B4701665}"/>
              </a:ext>
            </a:extLst>
          </p:cNvPr>
          <p:cNvSpPr txBox="1">
            <a:spLocks/>
          </p:cNvSpPr>
          <p:nvPr/>
        </p:nvSpPr>
        <p:spPr>
          <a:xfrm>
            <a:off x="3327021" y="2208234"/>
            <a:ext cx="17729959" cy="193356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Arial" pitchFamily="34" charset="0"/>
              <a:buNone/>
              <a:defRPr sz="28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346075" indent="-23495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Font typeface="Lucida Sans Unicode" pitchFamily="34" charset="0"/>
              <a:buChar char="∙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22225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75000"/>
              <a:buFont typeface="Lucida Sans Unicode" pitchFamily="34" charset="0"/>
              <a:buChar char="■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3495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100000"/>
              <a:buFont typeface="Lucida Sans Unicode" pitchFamily="34" charset="0"/>
              <a:buChar char="◆"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22225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100000"/>
              <a:buFont typeface="Lucida Sans Unicode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/>
              <a:t>Many real-world data sets are sparse</a:t>
            </a:r>
          </a:p>
          <a:p>
            <a:pPr marL="111125" lvl="1" indent="0" algn="ctr">
              <a:buNone/>
            </a:pPr>
            <a:r>
              <a:rPr lang="en-US" sz="4800"/>
              <a:t>Large number of values are zero</a:t>
            </a:r>
          </a:p>
        </p:txBody>
      </p:sp>
      <p:sp>
        <p:nvSpPr>
          <p:cNvPr id="316" name="Slide Number">
            <a:extLst>
              <a:ext uri="{FF2B5EF4-FFF2-40B4-BE49-F238E27FC236}">
                <a16:creationId xmlns:a16="http://schemas.microsoft.com/office/drawing/2014/main" id="{F8E6C462-C40B-8716-2C9F-E63B5BA710DA}"/>
              </a:ext>
            </a:extLst>
          </p:cNvPr>
          <p:cNvSpPr txBox="1">
            <a:spLocks/>
          </p:cNvSpPr>
          <p:nvPr/>
        </p:nvSpPr>
        <p:spPr>
          <a:xfrm>
            <a:off x="23543640" y="12895870"/>
            <a:ext cx="453238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z="2400" smtClean="0"/>
              <a:pPr/>
              <a:t>2</a:t>
            </a:fld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12396 0.317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1588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79"/>
                                        </p:tgtEl>
                                      </p:cBhvr>
                                      <p:by x="166781" y="16678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30" grpId="1" animBg="1" advAuto="0"/>
      <p:bldP spid="431" grpId="0" animBg="1" advAuto="0"/>
      <p:bldP spid="431" grpId="1" animBg="1" advAuto="0"/>
      <p:bldP spid="257" grpId="0" animBg="1" advAuto="0"/>
      <p:bldP spid="258" grpId="0" animBg="1" advAuto="0"/>
      <p:bldP spid="258" grpId="1" animBg="1" advAuto="0"/>
      <p:bldP spid="279" grpId="0" animBg="1" advAuto="0"/>
      <p:bldP spid="279" grpId="1" animBg="1" advAuto="0"/>
      <p:bldP spid="280" grpId="0" animBg="1" advAuto="0"/>
      <p:bldP spid="284" grpId="0" animBg="1" advAuto="0"/>
      <p:bldP spid="312" grpId="0" animBg="1" advAuto="0"/>
      <p:bldP spid="313" grpId="0" animBg="1" advAuto="0"/>
      <p:bldP spid="397" grpId="0" animBg="1" advAuto="0"/>
      <p:bldP spid="404" grpId="0" animBg="1" advAuto="0"/>
      <p:bldP spid="414" grpId="0" animBg="1" advAuto="0"/>
      <p:bldP spid="41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4944" name="Computing with different formats can require very distinct 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Computing with different formats can require very distinct code</a:t>
            </a:r>
          </a:p>
        </p:txBody>
      </p:sp>
      <p:sp>
        <p:nvSpPr>
          <p:cNvPr id="4945" name="inline uint8_t iter_bst(...) {…"/>
          <p:cNvSpPr txBox="1"/>
          <p:nvPr/>
        </p:nvSpPr>
        <p:spPr>
          <a:xfrm>
            <a:off x="9617555" y="3510799"/>
            <a:ext cx="5212160" cy="1007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inline uint8_t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iter_bst</a:t>
            </a:r>
            <a:r>
              <a:rPr>
                <a:latin typeface="Consolas" panose="020B0609020204030204" pitchFamily="49" charset="0"/>
              </a:rPr>
              <a:t>(...)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(state ==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>
                <a:latin typeface="Consolas" panose="020B0609020204030204" pitchFamily="49" charset="0"/>
              </a:rPr>
              <a:t>)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>
                <a:latin typeface="Consolas" panose="020B0609020204030204" pitchFamily="49" charset="0"/>
              </a:rPr>
              <a:t> iter_resume1;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 err="1">
                <a:latin typeface="Consolas" panose="020B0609020204030204" pitchFamily="49" charset="0"/>
              </a:rPr>
              <a:t>cs.emplace</a:t>
            </a:r>
            <a:r>
              <a:rPr>
                <a:latin typeface="Consolas" panose="020B0609020204030204" pitchFamily="49" charset="0"/>
              </a:rPr>
              <a:t>(0, n);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>
                <a:latin typeface="Consolas" panose="020B0609020204030204" pitchFamily="49" charset="0"/>
              </a:rPr>
              <a:t> (!</a:t>
            </a:r>
            <a:r>
              <a:rPr err="1">
                <a:latin typeface="Consolas" panose="020B0609020204030204" pitchFamily="49" charset="0"/>
              </a:rPr>
              <a:t>cs.empty</a:t>
            </a:r>
            <a:r>
              <a:rPr>
                <a:latin typeface="Consolas" panose="020B0609020204030204" pitchFamily="49" charset="0"/>
              </a:rPr>
              <a:t>())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n = get&lt;1&gt;(</a:t>
            </a:r>
            <a:r>
              <a:rPr err="1">
                <a:latin typeface="Consolas" panose="020B0609020204030204" pitchFamily="49" charset="0"/>
              </a:rPr>
              <a:t>cs.top</a:t>
            </a:r>
            <a:r>
              <a:rPr>
                <a:latin typeface="Consolas" panose="020B0609020204030204" pitchFamily="49" charset="0"/>
              </a:rPr>
              <a:t>());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(get&lt;0&gt;(</a:t>
            </a:r>
            <a:r>
              <a:rPr err="1">
                <a:latin typeface="Consolas" panose="020B0609020204030204" pitchFamily="49" charset="0"/>
              </a:rPr>
              <a:t>cs.top</a:t>
            </a:r>
            <a:r>
              <a:rPr>
                <a:latin typeface="Consolas" panose="020B0609020204030204" pitchFamily="49" charset="0"/>
              </a:rPr>
              <a:t>()) ==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>
                <a:latin typeface="Consolas" panose="020B0609020204030204" pitchFamily="49" charset="0"/>
              </a:rPr>
              <a:t>)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>
                <a:latin typeface="Consolas" panose="020B0609020204030204" pitchFamily="49" charset="0"/>
              </a:rPr>
              <a:t> call_resume1;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>
                <a:latin typeface="Consolas" panose="020B0609020204030204" pitchFamily="49" charset="0"/>
              </a:rPr>
              <a:t> (n)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(n-&gt;l)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  get&lt;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>
                <a:latin typeface="Consolas" panose="020B0609020204030204" pitchFamily="49" charset="0"/>
              </a:rPr>
              <a:t>&gt;(</a:t>
            </a:r>
            <a:r>
              <a:rPr err="1">
                <a:latin typeface="Consolas" panose="020B0609020204030204" pitchFamily="49" charset="0"/>
              </a:rPr>
              <a:t>cs.top</a:t>
            </a:r>
            <a:r>
              <a:rPr>
                <a:latin typeface="Consolas" panose="020B0609020204030204" pitchFamily="49" charset="0"/>
              </a:rPr>
              <a:t>()) =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  get&lt;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>
                <a:latin typeface="Consolas" panose="020B0609020204030204" pitchFamily="49" charset="0"/>
              </a:rPr>
              <a:t>&gt;(</a:t>
            </a:r>
            <a:r>
              <a:rPr err="1">
                <a:latin typeface="Consolas" panose="020B0609020204030204" pitchFamily="49" charset="0"/>
              </a:rPr>
              <a:t>cs.top</a:t>
            </a:r>
            <a:r>
              <a:rPr>
                <a:latin typeface="Consolas" panose="020B0609020204030204" pitchFamily="49" charset="0"/>
              </a:rPr>
              <a:t>()) = n;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  </a:t>
            </a:r>
            <a:r>
              <a:rPr err="1">
                <a:latin typeface="Consolas" panose="020B0609020204030204" pitchFamily="49" charset="0"/>
              </a:rPr>
              <a:t>cs.emplace</a:t>
            </a:r>
            <a:r>
              <a:rPr>
                <a:latin typeface="Consolas" panose="020B0609020204030204" pitchFamily="49" charset="0"/>
              </a:rPr>
              <a:t>(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>
                <a:latin typeface="Consolas" panose="020B0609020204030204" pitchFamily="49" charset="0"/>
              </a:rPr>
              <a:t>, n-&gt;l);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  </a:t>
            </a:r>
            <a:r>
              <a:rPr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call_end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call_resume1:;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c = n-&gt;</a:t>
            </a:r>
            <a:r>
              <a:rPr err="1">
                <a:latin typeface="Consolas" panose="020B0609020204030204" pitchFamily="49" charset="0"/>
              </a:rPr>
              <a:t>e.first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v = n-&gt;</a:t>
            </a:r>
            <a:r>
              <a:rPr err="1">
                <a:latin typeface="Consolas" panose="020B0609020204030204" pitchFamily="49" charset="0"/>
              </a:rPr>
              <a:t>e.second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>
                <a:latin typeface="Consolas" panose="020B0609020204030204" pitchFamily="49" charset="0"/>
              </a:rPr>
              <a:t>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iter_resume1: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n = n-&gt;r;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err="1">
                <a:latin typeface="Consolas" panose="020B0609020204030204" pitchFamily="49" charset="0"/>
              </a:rPr>
              <a:t>cs.pop</a:t>
            </a:r>
            <a:r>
              <a:rPr>
                <a:latin typeface="Consolas" panose="020B0609020204030204" pitchFamily="49" charset="0"/>
              </a:rPr>
              <a:t>();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err="1">
                <a:latin typeface="Consolas" panose="020B0609020204030204" pitchFamily="49" charset="0"/>
              </a:rPr>
              <a:t>call_end</a:t>
            </a:r>
            <a:r>
              <a:rPr>
                <a:latin typeface="Consolas" panose="020B0609020204030204" pitchFamily="49" charset="0"/>
              </a:rPr>
              <a:t>:;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>
                <a:latin typeface="Consolas" panose="020B0609020204030204" pitchFamily="49" charset="0"/>
              </a:rPr>
              <a:t>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946" name="inline uint8_t iter_bll(...) {…"/>
          <p:cNvSpPr txBox="1"/>
          <p:nvPr/>
        </p:nvSpPr>
        <p:spPr>
          <a:xfrm>
            <a:off x="16265952" y="3600057"/>
            <a:ext cx="5539978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inline uint8_t </a:t>
            </a:r>
            <a:r>
              <a:rPr err="1">
                <a:latin typeface="Consolas" panose="020B0609020204030204" pitchFamily="49" charset="0"/>
              </a:rPr>
              <a:t>iter_bll</a:t>
            </a:r>
            <a:r>
              <a:rPr>
                <a:latin typeface="Consolas" panose="020B0609020204030204" pitchFamily="49" charset="0"/>
              </a:rPr>
              <a:t>(...)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(state ==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>
                <a:latin typeface="Consolas" panose="020B0609020204030204" pitchFamily="49" charset="0"/>
              </a:rPr>
              <a:t>)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>
                <a:latin typeface="Consolas" panose="020B0609020204030204" pitchFamily="49" charset="0"/>
              </a:rPr>
              <a:t> iter_resume1;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>
                <a:latin typeface="Consolas" panose="020B0609020204030204" pitchFamily="49" charset="0"/>
              </a:rPr>
              <a:t> (b)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>
                <a:latin typeface="Consolas" panose="020B0609020204030204" pitchFamily="49" charset="0"/>
              </a:rPr>
              <a:t> (k =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>
                <a:latin typeface="Consolas" panose="020B0609020204030204" pitchFamily="49" charset="0"/>
              </a:rPr>
              <a:t>; k &lt; b-&gt;B; k++)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c = b-&gt;e[k].first;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v = b-&gt;e[k].second;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>
                <a:latin typeface="Consolas" panose="020B0609020204030204" pitchFamily="49" charset="0"/>
              </a:rPr>
              <a:t>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iter_resume1:;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b = b-&gt;n;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>
                <a:latin typeface="Consolas" panose="020B0609020204030204" pitchFamily="49" charset="0"/>
              </a:rPr>
              <a:t> 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947" name="void compute(...) {…"/>
          <p:cNvSpPr txBox="1"/>
          <p:nvPr/>
        </p:nvSpPr>
        <p:spPr>
          <a:xfrm>
            <a:off x="2131584" y="3510799"/>
            <a:ext cx="6049733" cy="1007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>
                <a:latin typeface="Consolas" panose="020B0609020204030204" pitchFamily="49" charset="0"/>
              </a:rPr>
              <a:t> compute(...)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>
                <a:latin typeface="Consolas" panose="020B0609020204030204" pitchFamily="49" charset="0"/>
              </a:rPr>
              <a:t>map_b1(b, c, a);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latin typeface="Consolas" panose="020B0609020204030204" pitchFamily="49" charset="0"/>
            </a:endParaRP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>
                <a:latin typeface="Consolas" panose="020B0609020204030204" pitchFamily="49" charset="0"/>
              </a:rPr>
              <a:t> map_b1(</a:t>
            </a:r>
            <a:r>
              <a:rPr err="1">
                <a:latin typeface="Consolas" panose="020B0609020204030204" pitchFamily="49" charset="0"/>
              </a:rPr>
              <a:t>bst_row</a:t>
            </a:r>
            <a:r>
              <a:rPr>
                <a:latin typeface="Consolas" panose="020B0609020204030204" pitchFamily="49" charset="0"/>
              </a:rPr>
              <a:t>* b, ...)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(b)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i</a:t>
            </a:r>
            <a:r>
              <a:rPr>
                <a:latin typeface="Consolas" panose="020B0609020204030204" pitchFamily="49" charset="0"/>
              </a:rPr>
              <a:t> = b-&gt;</a:t>
            </a:r>
            <a:r>
              <a:rPr err="1">
                <a:latin typeface="Consolas" panose="020B0609020204030204" pitchFamily="49" charset="0"/>
              </a:rPr>
              <a:t>e.first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...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err="1">
                <a:latin typeface="Consolas" panose="020B0609020204030204" pitchFamily="49" charset="0"/>
              </a:rPr>
              <a:t>bst_col</a:t>
            </a:r>
            <a:r>
              <a:rPr>
                <a:latin typeface="Consolas" panose="020B0609020204030204" pitchFamily="49" charset="0"/>
              </a:rPr>
              <a:t>* bn = b-&gt;</a:t>
            </a:r>
            <a:r>
              <a:rPr err="1">
                <a:latin typeface="Consolas" panose="020B0609020204030204" pitchFamily="49" charset="0"/>
              </a:rPr>
              <a:t>e.second</a:t>
            </a:r>
            <a:r>
              <a:rPr>
                <a:latin typeface="Consolas" panose="020B0609020204030204" pitchFamily="49" charset="0"/>
              </a:rPr>
              <a:t>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err="1">
                <a:latin typeface="Consolas" panose="020B0609020204030204" pitchFamily="49" charset="0"/>
              </a:rPr>
              <a:t>bll</a:t>
            </a:r>
            <a:r>
              <a:rPr>
                <a:latin typeface="Consolas" panose="020B0609020204030204" pitchFamily="49" charset="0"/>
              </a:rPr>
              <a:t>* </a:t>
            </a:r>
            <a:r>
              <a:rPr err="1">
                <a:latin typeface="Consolas" panose="020B0609020204030204" pitchFamily="49" charset="0"/>
              </a:rPr>
              <a:t>cn</a:t>
            </a:r>
            <a:r>
              <a:rPr>
                <a:latin typeface="Consolas" panose="020B0609020204030204" pitchFamily="49" charset="0"/>
              </a:rPr>
              <a:t> = c[</a:t>
            </a:r>
            <a:r>
              <a:rPr err="1">
                <a:latin typeface="Consolas" panose="020B0609020204030204" pitchFamily="49" charset="0"/>
              </a:rPr>
              <a:t>i</a:t>
            </a:r>
            <a:r>
              <a:rPr>
                <a:latin typeface="Consolas" panose="020B0609020204030204" pitchFamily="49" charset="0"/>
              </a:rPr>
              <a:t>];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uint8_t</a:t>
            </a:r>
            <a:r>
              <a:rPr>
                <a:latin typeface="Consolas" panose="020B0609020204030204" pitchFamily="49" charset="0"/>
              </a:rPr>
              <a:t> bs = 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 err="1">
                <a:latin typeface="Consolas" panose="020B0609020204030204" pitchFamily="49" charset="0"/>
              </a:rPr>
              <a:t>iter_bst</a:t>
            </a:r>
            <a:r>
              <a:rPr>
                <a:latin typeface="Consolas" panose="020B0609020204030204" pitchFamily="49" charset="0"/>
              </a:rPr>
              <a:t>(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>
                <a:latin typeface="Consolas" panose="020B0609020204030204" pitchFamily="49" charset="0"/>
              </a:rPr>
              <a:t>, bn, ..., </a:t>
            </a:r>
            <a:r>
              <a:rPr err="1">
                <a:latin typeface="Consolas" panose="020B0609020204030204" pitchFamily="49" charset="0"/>
              </a:rPr>
              <a:t>jb</a:t>
            </a:r>
            <a:r>
              <a:rPr>
                <a:latin typeface="Consolas" panose="020B0609020204030204" pitchFamily="49" charset="0"/>
              </a:rPr>
              <a:t>, </a:t>
            </a:r>
            <a:r>
              <a:rPr err="1">
                <a:latin typeface="Consolas" panose="020B0609020204030204" pitchFamily="49" charset="0"/>
              </a:rPr>
              <a:t>bv</a:t>
            </a:r>
            <a:r>
              <a:rPr>
                <a:latin typeface="Consolas" panose="020B0609020204030204" pitchFamily="49" charset="0"/>
              </a:rPr>
              <a:t>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uint8_t</a:t>
            </a:r>
            <a:r>
              <a:rPr>
                <a:latin typeface="Consolas" panose="020B0609020204030204" pitchFamily="49" charset="0"/>
              </a:rPr>
              <a:t> cs = 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 err="1">
                <a:latin typeface="Consolas" panose="020B0609020204030204" pitchFamily="49" charset="0"/>
              </a:rPr>
              <a:t>iter_bll</a:t>
            </a:r>
            <a:r>
              <a:rPr>
                <a:latin typeface="Consolas" panose="020B0609020204030204" pitchFamily="49" charset="0"/>
              </a:rPr>
              <a:t>(</a:t>
            </a:r>
            <a:r>
              <a:rPr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>
                <a:latin typeface="Consolas" panose="020B0609020204030204" pitchFamily="49" charset="0"/>
              </a:rPr>
              <a:t>, </a:t>
            </a:r>
            <a:r>
              <a:rPr err="1">
                <a:latin typeface="Consolas" panose="020B0609020204030204" pitchFamily="49" charset="0"/>
              </a:rPr>
              <a:t>cn</a:t>
            </a:r>
            <a:r>
              <a:rPr>
                <a:latin typeface="Consolas" panose="020B0609020204030204" pitchFamily="49" charset="0"/>
              </a:rPr>
              <a:t>, ..., </a:t>
            </a:r>
            <a:r>
              <a:rPr err="1">
                <a:latin typeface="Consolas" panose="020B0609020204030204" pitchFamily="49" charset="0"/>
              </a:rPr>
              <a:t>jc</a:t>
            </a:r>
            <a:r>
              <a:rPr>
                <a:latin typeface="Consolas" panose="020B0609020204030204" pitchFamily="49" charset="0"/>
              </a:rPr>
              <a:t>, cv);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>
                <a:latin typeface="Consolas" panose="020B0609020204030204" pitchFamily="49" charset="0"/>
              </a:rPr>
              <a:t> (bs &amp;&amp; cs) {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>
                <a:latin typeface="Consolas" panose="020B0609020204030204" pitchFamily="49" charset="0"/>
              </a:rPr>
              <a:t> j = min(</a:t>
            </a:r>
            <a:r>
              <a:rPr err="1">
                <a:latin typeface="Consolas" panose="020B0609020204030204" pitchFamily="49" charset="0"/>
              </a:rPr>
              <a:t>jb</a:t>
            </a:r>
            <a:r>
              <a:rPr>
                <a:latin typeface="Consolas" panose="020B0609020204030204" pitchFamily="49" charset="0"/>
              </a:rPr>
              <a:t>, </a:t>
            </a:r>
            <a:r>
              <a:rPr err="1">
                <a:latin typeface="Consolas" panose="020B0609020204030204" pitchFamily="49" charset="0"/>
              </a:rPr>
              <a:t>jc</a:t>
            </a:r>
            <a:r>
              <a:rPr>
                <a:latin typeface="Consolas" panose="020B0609020204030204" pitchFamily="49" charset="0"/>
              </a:rPr>
              <a:t>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(j == </a:t>
            </a:r>
            <a:r>
              <a:rPr err="1">
                <a:latin typeface="Consolas" panose="020B0609020204030204" pitchFamily="49" charset="0"/>
              </a:rPr>
              <a:t>jb</a:t>
            </a:r>
            <a:r>
              <a:rPr>
                <a:latin typeface="Consolas" panose="020B0609020204030204" pitchFamily="49" charset="0"/>
              </a:rPr>
              <a:t> &amp;&amp; j == </a:t>
            </a:r>
            <a:r>
              <a:rPr err="1">
                <a:latin typeface="Consolas" panose="020B0609020204030204" pitchFamily="49" charset="0"/>
              </a:rPr>
              <a:t>jc</a:t>
            </a:r>
            <a:r>
              <a:rPr>
                <a:latin typeface="Consolas" panose="020B0609020204030204" pitchFamily="49" charset="0"/>
              </a:rPr>
              <a:t>)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  a[</a:t>
            </a:r>
            <a:r>
              <a:rPr err="1">
                <a:latin typeface="Consolas" panose="020B0609020204030204" pitchFamily="49" charset="0"/>
              </a:rPr>
              <a:t>i</a:t>
            </a:r>
            <a:r>
              <a:rPr>
                <a:latin typeface="Consolas" panose="020B0609020204030204" pitchFamily="49" charset="0"/>
              </a:rPr>
              <a:t> * N + j] = </a:t>
            </a:r>
            <a:r>
              <a:rPr err="1">
                <a:latin typeface="Consolas" panose="020B0609020204030204" pitchFamily="49" charset="0"/>
              </a:rPr>
              <a:t>bv</a:t>
            </a:r>
            <a:r>
              <a:rPr>
                <a:latin typeface="Consolas" panose="020B0609020204030204" pitchFamily="49" charset="0"/>
              </a:rPr>
              <a:t> * cv;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(j == </a:t>
            </a:r>
            <a:r>
              <a:rPr err="1">
                <a:latin typeface="Consolas" panose="020B0609020204030204" pitchFamily="49" charset="0"/>
              </a:rPr>
              <a:t>jb</a:t>
            </a:r>
            <a:r>
              <a:rPr>
                <a:latin typeface="Consolas" panose="020B0609020204030204" pitchFamily="49" charset="0"/>
              </a:rPr>
              <a:t>) 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  bs = </a:t>
            </a:r>
            <a:r>
              <a:rPr err="1">
                <a:latin typeface="Consolas" panose="020B0609020204030204" pitchFamily="49" charset="0"/>
              </a:rPr>
              <a:t>iter_bst</a:t>
            </a:r>
            <a:r>
              <a:rPr>
                <a:latin typeface="Consolas" panose="020B0609020204030204" pitchFamily="49" charset="0"/>
              </a:rPr>
              <a:t>(bs, ..., </a:t>
            </a:r>
            <a:r>
              <a:rPr err="1">
                <a:latin typeface="Consolas" panose="020B0609020204030204" pitchFamily="49" charset="0"/>
              </a:rPr>
              <a:t>bv</a:t>
            </a:r>
            <a:r>
              <a:rPr>
                <a:latin typeface="Consolas" panose="020B0609020204030204" pitchFamily="49" charset="0"/>
              </a:rPr>
              <a:t>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(j == </a:t>
            </a:r>
            <a:r>
              <a:rPr err="1">
                <a:latin typeface="Consolas" panose="020B0609020204030204" pitchFamily="49" charset="0"/>
              </a:rPr>
              <a:t>jc</a:t>
            </a:r>
            <a:r>
              <a:rPr>
                <a:latin typeface="Consolas" panose="020B0609020204030204" pitchFamily="49" charset="0"/>
              </a:rPr>
              <a:t>) 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    cs = </a:t>
            </a:r>
            <a:r>
              <a:rPr err="1">
                <a:latin typeface="Consolas" panose="020B0609020204030204" pitchFamily="49" charset="0"/>
              </a:rPr>
              <a:t>iter_bll</a:t>
            </a:r>
            <a:r>
              <a:rPr>
                <a:latin typeface="Consolas" panose="020B0609020204030204" pitchFamily="49" charset="0"/>
              </a:rPr>
              <a:t>(cs, ..., cv);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map_b1(b-&gt;l, c, a);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map_b1(b-&gt;r, c, a);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}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948" name="Binary search tree ✕ Block linked list"/>
          <p:cNvSpPr txBox="1"/>
          <p:nvPr/>
        </p:nvSpPr>
        <p:spPr>
          <a:xfrm>
            <a:off x="7762515" y="2633112"/>
            <a:ext cx="8858971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Binary search tree </a:t>
            </a:r>
            <a:r>
              <a:rPr b="1"/>
              <a:t>✕</a:t>
            </a:r>
            <a:r>
              <a:t> Block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49" name="Equation"/>
              <p:cNvSpPr txBox="1"/>
              <p:nvPr/>
            </p:nvSpPr>
            <p:spPr>
              <a:xfrm>
                <a:off x="10466095" y="1513152"/>
                <a:ext cx="3575531" cy="10464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6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sz="6800" dirty="0"/>
              </a:p>
            </p:txBody>
          </p:sp>
        </mc:Choice>
        <mc:Fallback xmlns="">
          <p:sp>
            <p:nvSpPr>
              <p:cNvPr id="494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095" y="1513152"/>
                <a:ext cx="3575531" cy="1046440"/>
              </a:xfrm>
              <a:prstGeom prst="rect">
                <a:avLst/>
              </a:prstGeom>
              <a:blipFill>
                <a:blip r:embed="rId3"/>
                <a:stretch>
                  <a:fillRect l="-2482" r="-1418" b="-72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" grpId="0" animBg="1" advAuto="0"/>
      <p:bldP spid="494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4133" y="12895870"/>
            <a:ext cx="300534" cy="469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4987" name="Dynamic tensor formats can also be viewed as compositions of level form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54136" marR="55434" defTabSz="1247298">
              <a:defRPr sz="5432"/>
            </a:lvl1pPr>
          </a:lstStyle>
          <a:p>
            <a:r>
              <a:rPr sz="5600"/>
              <a:t>Dynamic tensor formats can be </a:t>
            </a:r>
            <a:r>
              <a:rPr lang="en-US" sz="5600"/>
              <a:t>viewed as compositions of level</a:t>
            </a:r>
            <a:r>
              <a:rPr sz="5600"/>
              <a:t> formats</a:t>
            </a:r>
          </a:p>
        </p:txBody>
      </p:sp>
      <p:grpSp>
        <p:nvGrpSpPr>
          <p:cNvPr id="4996" name="Group"/>
          <p:cNvGrpSpPr/>
          <p:nvPr/>
        </p:nvGrpSpPr>
        <p:grpSpPr>
          <a:xfrm>
            <a:off x="5381275" y="1717659"/>
            <a:ext cx="5752407" cy="3204505"/>
            <a:chOff x="0" y="0"/>
            <a:chExt cx="5752406" cy="3204504"/>
          </a:xfrm>
        </p:grpSpPr>
        <p:sp>
          <p:nvSpPr>
            <p:cNvPr id="4988" name="Line"/>
            <p:cNvSpPr/>
            <p:nvPr/>
          </p:nvSpPr>
          <p:spPr>
            <a:xfrm>
              <a:off x="3697589" y="0"/>
              <a:ext cx="1" cy="49195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89" name="2"/>
            <p:cNvSpPr/>
            <p:nvPr/>
          </p:nvSpPr>
          <p:spPr>
            <a:xfrm>
              <a:off x="3285542" y="503980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4990" name="1"/>
            <p:cNvSpPr/>
            <p:nvPr/>
          </p:nvSpPr>
          <p:spPr>
            <a:xfrm>
              <a:off x="1643140" y="1416139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991" name="3"/>
            <p:cNvSpPr/>
            <p:nvPr/>
          </p:nvSpPr>
          <p:spPr>
            <a:xfrm>
              <a:off x="4928314" y="1416139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992" name="0"/>
            <p:cNvSpPr/>
            <p:nvPr/>
          </p:nvSpPr>
          <p:spPr>
            <a:xfrm>
              <a:off x="0" y="2380412"/>
              <a:ext cx="824092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993" name="Line"/>
            <p:cNvSpPr/>
            <p:nvPr/>
          </p:nvSpPr>
          <p:spPr>
            <a:xfrm flipH="1">
              <a:off x="772002" y="2032489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94" name="Line"/>
            <p:cNvSpPr/>
            <p:nvPr/>
          </p:nvSpPr>
          <p:spPr>
            <a:xfrm flipH="1">
              <a:off x="2407400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95" name="Line"/>
            <p:cNvSpPr/>
            <p:nvPr/>
          </p:nvSpPr>
          <p:spPr>
            <a:xfrm>
              <a:off x="4067190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5015" name="Group"/>
          <p:cNvGrpSpPr/>
          <p:nvPr/>
        </p:nvGrpSpPr>
        <p:grpSpPr>
          <a:xfrm>
            <a:off x="4375991" y="3044201"/>
            <a:ext cx="7754351" cy="4147159"/>
            <a:chOff x="0" y="0"/>
            <a:chExt cx="7754350" cy="4147158"/>
          </a:xfrm>
        </p:grpSpPr>
        <p:sp>
          <p:nvSpPr>
            <p:cNvPr id="4997" name="Line"/>
            <p:cNvSpPr/>
            <p:nvPr/>
          </p:nvSpPr>
          <p:spPr>
            <a:xfrm>
              <a:off x="3391596" y="2075234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998" name="2"/>
            <p:cNvSpPr/>
            <p:nvPr/>
          </p:nvSpPr>
          <p:spPr>
            <a:xfrm>
              <a:off x="2646333" y="1416339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999" name="3"/>
            <p:cNvSpPr/>
            <p:nvPr/>
          </p:nvSpPr>
          <p:spPr>
            <a:xfrm>
              <a:off x="3642623" y="2353420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3</a:t>
              </a:r>
            </a:p>
          </p:txBody>
        </p:sp>
        <p:sp>
          <p:nvSpPr>
            <p:cNvPr id="5000" name="1"/>
            <p:cNvSpPr/>
            <p:nvPr/>
          </p:nvSpPr>
          <p:spPr>
            <a:xfrm>
              <a:off x="5933968" y="1416339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001" name="2"/>
            <p:cNvSpPr/>
            <p:nvPr/>
          </p:nvSpPr>
          <p:spPr>
            <a:xfrm>
              <a:off x="6930258" y="2353420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02" name="Line"/>
            <p:cNvSpPr/>
            <p:nvPr/>
          </p:nvSpPr>
          <p:spPr>
            <a:xfrm flipH="1">
              <a:off x="1431758" y="1891844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03" name="Line"/>
            <p:cNvSpPr/>
            <p:nvPr/>
          </p:nvSpPr>
          <p:spPr>
            <a:xfrm>
              <a:off x="6679845" y="2075234"/>
              <a:ext cx="374673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04" name="3"/>
            <p:cNvSpPr/>
            <p:nvPr/>
          </p:nvSpPr>
          <p:spPr>
            <a:xfrm>
              <a:off x="4290827" y="498030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05" name="Line"/>
            <p:cNvSpPr/>
            <p:nvPr/>
          </p:nvSpPr>
          <p:spPr>
            <a:xfrm>
              <a:off x="3060102" y="911543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06" name="Line"/>
            <p:cNvSpPr/>
            <p:nvPr/>
          </p:nvSpPr>
          <p:spPr>
            <a:xfrm>
              <a:off x="4702874" y="0"/>
              <a:ext cx="1" cy="491953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07" name="Line"/>
            <p:cNvSpPr/>
            <p:nvPr/>
          </p:nvSpPr>
          <p:spPr>
            <a:xfrm>
              <a:off x="6345645" y="919784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08" name="0"/>
            <p:cNvSpPr/>
            <p:nvPr/>
          </p:nvSpPr>
          <p:spPr>
            <a:xfrm>
              <a:off x="4930036" y="2353420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09" name="Line"/>
            <p:cNvSpPr/>
            <p:nvPr/>
          </p:nvSpPr>
          <p:spPr>
            <a:xfrm flipH="1">
              <a:off x="5619239" y="2066993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10" name="2"/>
            <p:cNvSpPr/>
            <p:nvPr/>
          </p:nvSpPr>
          <p:spPr>
            <a:xfrm>
              <a:off x="1005284" y="2385985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11" name="3"/>
            <p:cNvSpPr/>
            <p:nvPr/>
          </p:nvSpPr>
          <p:spPr>
            <a:xfrm>
              <a:off x="2001574" y="3323066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12" name="Line"/>
            <p:cNvSpPr/>
            <p:nvPr/>
          </p:nvSpPr>
          <p:spPr>
            <a:xfrm>
              <a:off x="1769365" y="3046925"/>
              <a:ext cx="374673" cy="374673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13" name="0"/>
            <p:cNvSpPr/>
            <p:nvPr/>
          </p:nvSpPr>
          <p:spPr>
            <a:xfrm>
              <a:off x="0" y="3320805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14" name="Line"/>
            <p:cNvSpPr/>
            <p:nvPr/>
          </p:nvSpPr>
          <p:spPr>
            <a:xfrm flipH="1">
              <a:off x="689202" y="3034379"/>
              <a:ext cx="374674" cy="374673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5024" name="Group"/>
          <p:cNvGrpSpPr/>
          <p:nvPr/>
        </p:nvGrpSpPr>
        <p:grpSpPr>
          <a:xfrm>
            <a:off x="14255233" y="1718789"/>
            <a:ext cx="5752408" cy="3204505"/>
            <a:chOff x="0" y="0"/>
            <a:chExt cx="5752406" cy="3204504"/>
          </a:xfrm>
        </p:grpSpPr>
        <p:sp>
          <p:nvSpPr>
            <p:cNvPr id="5016" name="Line"/>
            <p:cNvSpPr/>
            <p:nvPr/>
          </p:nvSpPr>
          <p:spPr>
            <a:xfrm>
              <a:off x="3697588" y="0"/>
              <a:ext cx="1" cy="49195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17" name="2"/>
            <p:cNvSpPr/>
            <p:nvPr/>
          </p:nvSpPr>
          <p:spPr>
            <a:xfrm>
              <a:off x="3285543" y="503980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18" name="1"/>
            <p:cNvSpPr/>
            <p:nvPr/>
          </p:nvSpPr>
          <p:spPr>
            <a:xfrm>
              <a:off x="1643141" y="1416139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019" name="3"/>
            <p:cNvSpPr/>
            <p:nvPr/>
          </p:nvSpPr>
          <p:spPr>
            <a:xfrm>
              <a:off x="4928314" y="1416139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20" name="0"/>
            <p:cNvSpPr/>
            <p:nvPr/>
          </p:nvSpPr>
          <p:spPr>
            <a:xfrm>
              <a:off x="0" y="2380412"/>
              <a:ext cx="824092" cy="824093"/>
            </a:xfrm>
            <a:prstGeom prst="ellipse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21" name="Line"/>
            <p:cNvSpPr/>
            <p:nvPr/>
          </p:nvSpPr>
          <p:spPr>
            <a:xfrm flipH="1">
              <a:off x="772003" y="2032489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22" name="Line"/>
            <p:cNvSpPr/>
            <p:nvPr/>
          </p:nvSpPr>
          <p:spPr>
            <a:xfrm flipH="1">
              <a:off x="2407401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23" name="Line"/>
            <p:cNvSpPr/>
            <p:nvPr/>
          </p:nvSpPr>
          <p:spPr>
            <a:xfrm>
              <a:off x="4067189" y="1071322"/>
              <a:ext cx="918334" cy="57656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5040" name="Group"/>
          <p:cNvGrpSpPr/>
          <p:nvPr/>
        </p:nvGrpSpPr>
        <p:grpSpPr>
          <a:xfrm>
            <a:off x="13249949" y="3045331"/>
            <a:ext cx="6758061" cy="4144898"/>
            <a:chOff x="0" y="0"/>
            <a:chExt cx="6758059" cy="4144897"/>
          </a:xfrm>
        </p:grpSpPr>
        <p:sp>
          <p:nvSpPr>
            <p:cNvPr id="5025" name="2"/>
            <p:cNvSpPr/>
            <p:nvPr/>
          </p:nvSpPr>
          <p:spPr>
            <a:xfrm>
              <a:off x="2646334" y="1416339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26" name="2"/>
            <p:cNvSpPr/>
            <p:nvPr/>
          </p:nvSpPr>
          <p:spPr>
            <a:xfrm>
              <a:off x="5933968" y="1416339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27" name="Line"/>
            <p:cNvSpPr/>
            <p:nvPr/>
          </p:nvSpPr>
          <p:spPr>
            <a:xfrm flipH="1">
              <a:off x="1431758" y="1891844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28" name="Line"/>
            <p:cNvSpPr/>
            <p:nvPr/>
          </p:nvSpPr>
          <p:spPr>
            <a:xfrm>
              <a:off x="3060102" y="911543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29" name="Line"/>
            <p:cNvSpPr/>
            <p:nvPr/>
          </p:nvSpPr>
          <p:spPr>
            <a:xfrm>
              <a:off x="4702873" y="0"/>
              <a:ext cx="1" cy="491953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30" name="Line"/>
            <p:cNvSpPr/>
            <p:nvPr/>
          </p:nvSpPr>
          <p:spPr>
            <a:xfrm>
              <a:off x="6345645" y="919784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31" name="0"/>
            <p:cNvSpPr/>
            <p:nvPr/>
          </p:nvSpPr>
          <p:spPr>
            <a:xfrm>
              <a:off x="4930037" y="2353420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32" name="Line"/>
            <p:cNvSpPr/>
            <p:nvPr/>
          </p:nvSpPr>
          <p:spPr>
            <a:xfrm flipH="1">
              <a:off x="5619238" y="2066993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33" name="2"/>
            <p:cNvSpPr/>
            <p:nvPr/>
          </p:nvSpPr>
          <p:spPr>
            <a:xfrm>
              <a:off x="1005284" y="2385985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34" name="0"/>
            <p:cNvSpPr/>
            <p:nvPr/>
          </p:nvSpPr>
          <p:spPr>
            <a:xfrm>
              <a:off x="0" y="3320805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35" name="Line"/>
            <p:cNvSpPr/>
            <p:nvPr/>
          </p:nvSpPr>
          <p:spPr>
            <a:xfrm flipH="1">
              <a:off x="689203" y="3034379"/>
              <a:ext cx="374673" cy="374673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36" name="3"/>
            <p:cNvSpPr/>
            <p:nvPr/>
          </p:nvSpPr>
          <p:spPr>
            <a:xfrm>
              <a:off x="1837407" y="2494436"/>
              <a:ext cx="708549" cy="70855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37" name="3"/>
            <p:cNvSpPr/>
            <p:nvPr/>
          </p:nvSpPr>
          <p:spPr>
            <a:xfrm>
              <a:off x="3472806" y="1524791"/>
              <a:ext cx="708549" cy="708549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38" name="3"/>
            <p:cNvSpPr/>
            <p:nvPr/>
          </p:nvSpPr>
          <p:spPr>
            <a:xfrm>
              <a:off x="4347210" y="498810"/>
              <a:ext cx="711327" cy="711327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39" name="1"/>
            <p:cNvSpPr/>
            <p:nvPr/>
          </p:nvSpPr>
          <p:spPr>
            <a:xfrm>
              <a:off x="5783288" y="2458521"/>
              <a:ext cx="715492" cy="71549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045" name="Group"/>
          <p:cNvGrpSpPr/>
          <p:nvPr/>
        </p:nvGrpSpPr>
        <p:grpSpPr>
          <a:xfrm>
            <a:off x="4866200" y="8819401"/>
            <a:ext cx="812801" cy="3236795"/>
            <a:chOff x="0" y="0"/>
            <a:chExt cx="812800" cy="3236793"/>
          </a:xfrm>
        </p:grpSpPr>
        <p:sp>
          <p:nvSpPr>
            <p:cNvPr id="5041" name="Square"/>
            <p:cNvSpPr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42" name="Square"/>
            <p:cNvSpPr/>
            <p:nvPr/>
          </p:nvSpPr>
          <p:spPr>
            <a:xfrm>
              <a:off x="0" y="809387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43" name="Square"/>
            <p:cNvSpPr/>
            <p:nvPr/>
          </p:nvSpPr>
          <p:spPr>
            <a:xfrm>
              <a:off x="0" y="1614606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44" name="Square"/>
            <p:cNvSpPr/>
            <p:nvPr/>
          </p:nvSpPr>
          <p:spPr>
            <a:xfrm>
              <a:off x="0" y="2423993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5064" name="Group"/>
          <p:cNvGrpSpPr/>
          <p:nvPr/>
        </p:nvGrpSpPr>
        <p:grpSpPr>
          <a:xfrm>
            <a:off x="5253168" y="8623255"/>
            <a:ext cx="6386963" cy="3629086"/>
            <a:chOff x="0" y="0"/>
            <a:chExt cx="6386961" cy="3629085"/>
          </a:xfrm>
        </p:grpSpPr>
        <p:sp>
          <p:nvSpPr>
            <p:cNvPr id="5046" name="0"/>
            <p:cNvSpPr/>
            <p:nvPr/>
          </p:nvSpPr>
          <p:spPr>
            <a:xfrm>
              <a:off x="1639077" y="0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47" name="2"/>
            <p:cNvSpPr/>
            <p:nvPr/>
          </p:nvSpPr>
          <p:spPr>
            <a:xfrm>
              <a:off x="3600974" y="0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48" name="3"/>
            <p:cNvSpPr/>
            <p:nvPr/>
          </p:nvSpPr>
          <p:spPr>
            <a:xfrm>
              <a:off x="5562870" y="0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49" name="2"/>
            <p:cNvSpPr/>
            <p:nvPr/>
          </p:nvSpPr>
          <p:spPr>
            <a:xfrm>
              <a:off x="1639077" y="936387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50" name="3"/>
            <p:cNvSpPr/>
            <p:nvPr/>
          </p:nvSpPr>
          <p:spPr>
            <a:xfrm>
              <a:off x="3588274" y="936387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51" name="3"/>
            <p:cNvSpPr/>
            <p:nvPr/>
          </p:nvSpPr>
          <p:spPr>
            <a:xfrm>
              <a:off x="1639077" y="1868606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52" name="0"/>
            <p:cNvSpPr/>
            <p:nvPr/>
          </p:nvSpPr>
          <p:spPr>
            <a:xfrm>
              <a:off x="1639078" y="2804993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53" name="1"/>
            <p:cNvSpPr/>
            <p:nvPr/>
          </p:nvSpPr>
          <p:spPr>
            <a:xfrm>
              <a:off x="3588274" y="2804993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054" name="2"/>
            <p:cNvSpPr/>
            <p:nvPr/>
          </p:nvSpPr>
          <p:spPr>
            <a:xfrm>
              <a:off x="5537470" y="2804993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55" name="Line"/>
            <p:cNvSpPr/>
            <p:nvPr/>
          </p:nvSpPr>
          <p:spPr>
            <a:xfrm>
              <a:off x="2456827" y="412046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56" name="Line"/>
            <p:cNvSpPr/>
            <p:nvPr/>
          </p:nvSpPr>
          <p:spPr>
            <a:xfrm>
              <a:off x="2444127" y="1348433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57" name="Line"/>
            <p:cNvSpPr/>
            <p:nvPr/>
          </p:nvSpPr>
          <p:spPr>
            <a:xfrm>
              <a:off x="2444127" y="3217040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58" name="Line"/>
            <p:cNvSpPr/>
            <p:nvPr/>
          </p:nvSpPr>
          <p:spPr>
            <a:xfrm>
              <a:off x="4427223" y="412046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59" name="Line"/>
            <p:cNvSpPr/>
            <p:nvPr/>
          </p:nvSpPr>
          <p:spPr>
            <a:xfrm>
              <a:off x="4414523" y="3217040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60" name="Line"/>
            <p:cNvSpPr/>
            <p:nvPr/>
          </p:nvSpPr>
          <p:spPr>
            <a:xfrm flipV="1">
              <a:off x="0" y="412046"/>
              <a:ext cx="1625600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61" name="Line"/>
            <p:cNvSpPr/>
            <p:nvPr/>
          </p:nvSpPr>
          <p:spPr>
            <a:xfrm flipV="1">
              <a:off x="0" y="1349493"/>
              <a:ext cx="1625601" cy="54359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62" name="Line"/>
            <p:cNvSpPr/>
            <p:nvPr/>
          </p:nvSpPr>
          <p:spPr>
            <a:xfrm>
              <a:off x="0" y="3018894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63" name="Line"/>
            <p:cNvSpPr/>
            <p:nvPr/>
          </p:nvSpPr>
          <p:spPr>
            <a:xfrm>
              <a:off x="0" y="2222307"/>
              <a:ext cx="1625601" cy="5436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5069" name="Group"/>
          <p:cNvGrpSpPr/>
          <p:nvPr/>
        </p:nvGrpSpPr>
        <p:grpSpPr>
          <a:xfrm>
            <a:off x="13388299" y="8822224"/>
            <a:ext cx="812801" cy="3236795"/>
            <a:chOff x="0" y="0"/>
            <a:chExt cx="812800" cy="3236793"/>
          </a:xfrm>
        </p:grpSpPr>
        <p:sp>
          <p:nvSpPr>
            <p:cNvPr id="5065" name="Square"/>
            <p:cNvSpPr/>
            <p:nvPr/>
          </p:nvSpPr>
          <p:spPr>
            <a:xfrm>
              <a:off x="0" y="809387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66" name="Square"/>
            <p:cNvSpPr/>
            <p:nvPr/>
          </p:nvSpPr>
          <p:spPr>
            <a:xfrm>
              <a:off x="0" y="1614606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67" name="Square"/>
            <p:cNvSpPr/>
            <p:nvPr/>
          </p:nvSpPr>
          <p:spPr>
            <a:xfrm>
              <a:off x="0" y="2423993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68" name="Square"/>
            <p:cNvSpPr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5088" name="Group"/>
          <p:cNvGrpSpPr/>
          <p:nvPr/>
        </p:nvGrpSpPr>
        <p:grpSpPr>
          <a:xfrm>
            <a:off x="13775267" y="8631724"/>
            <a:ext cx="6094392" cy="3612149"/>
            <a:chOff x="0" y="0"/>
            <a:chExt cx="6094390" cy="3612147"/>
          </a:xfrm>
        </p:grpSpPr>
        <p:sp>
          <p:nvSpPr>
            <p:cNvPr id="5070" name="0"/>
            <p:cNvSpPr/>
            <p:nvPr/>
          </p:nvSpPr>
          <p:spPr>
            <a:xfrm>
              <a:off x="1632900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0</a:t>
              </a:r>
            </a:p>
          </p:txBody>
        </p:sp>
        <p:sp>
          <p:nvSpPr>
            <p:cNvPr id="5071" name="Line"/>
            <p:cNvSpPr/>
            <p:nvPr/>
          </p:nvSpPr>
          <p:spPr>
            <a:xfrm flipV="1">
              <a:off x="0" y="406400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72" name="Line"/>
            <p:cNvSpPr/>
            <p:nvPr/>
          </p:nvSpPr>
          <p:spPr>
            <a:xfrm flipV="1">
              <a:off x="0" y="1343847"/>
              <a:ext cx="1625601" cy="54359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73" name="Line"/>
            <p:cNvSpPr/>
            <p:nvPr/>
          </p:nvSpPr>
          <p:spPr>
            <a:xfrm>
              <a:off x="0" y="3013247"/>
              <a:ext cx="1625601" cy="179325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74" name="Line"/>
            <p:cNvSpPr/>
            <p:nvPr/>
          </p:nvSpPr>
          <p:spPr>
            <a:xfrm>
              <a:off x="0" y="2216661"/>
              <a:ext cx="1625601" cy="5436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75" name="2"/>
            <p:cNvSpPr/>
            <p:nvPr/>
          </p:nvSpPr>
          <p:spPr>
            <a:xfrm>
              <a:off x="2453661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76" name="3"/>
            <p:cNvSpPr/>
            <p:nvPr/>
          </p:nvSpPr>
          <p:spPr>
            <a:xfrm>
              <a:off x="4462346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77" name="Line"/>
            <p:cNvSpPr/>
            <p:nvPr/>
          </p:nvSpPr>
          <p:spPr>
            <a:xfrm>
              <a:off x="3289720" y="406400"/>
              <a:ext cx="1145034" cy="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78" name="2"/>
            <p:cNvSpPr/>
            <p:nvPr/>
          </p:nvSpPr>
          <p:spPr>
            <a:xfrm>
              <a:off x="1641475" y="936387"/>
              <a:ext cx="812800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79" name="3"/>
            <p:cNvSpPr/>
            <p:nvPr/>
          </p:nvSpPr>
          <p:spPr>
            <a:xfrm>
              <a:off x="2453661" y="93638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80" name="3"/>
            <p:cNvSpPr/>
            <p:nvPr/>
          </p:nvSpPr>
          <p:spPr>
            <a:xfrm>
              <a:off x="1632900" y="1868606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81" name="0"/>
            <p:cNvSpPr/>
            <p:nvPr/>
          </p:nvSpPr>
          <p:spPr>
            <a:xfrm>
              <a:off x="1632900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082" name="1"/>
            <p:cNvSpPr/>
            <p:nvPr/>
          </p:nvSpPr>
          <p:spPr>
            <a:xfrm>
              <a:off x="2453661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083" name="2"/>
            <p:cNvSpPr/>
            <p:nvPr/>
          </p:nvSpPr>
          <p:spPr>
            <a:xfrm>
              <a:off x="4462346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84" name="Line"/>
            <p:cNvSpPr/>
            <p:nvPr/>
          </p:nvSpPr>
          <p:spPr>
            <a:xfrm>
              <a:off x="3289720" y="3205747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085" name="Square"/>
            <p:cNvSpPr/>
            <p:nvPr/>
          </p:nvSpPr>
          <p:spPr>
            <a:xfrm>
              <a:off x="2453661" y="1868606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86" name="Square"/>
            <p:cNvSpPr/>
            <p:nvPr/>
          </p:nvSpPr>
          <p:spPr>
            <a:xfrm>
              <a:off x="5281590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87" name="Square"/>
            <p:cNvSpPr/>
            <p:nvPr/>
          </p:nvSpPr>
          <p:spPr>
            <a:xfrm>
              <a:off x="5281590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089" name="BST"/>
          <p:cNvSpPr txBox="1"/>
          <p:nvPr/>
        </p:nvSpPr>
        <p:spPr>
          <a:xfrm>
            <a:off x="1712146" y="3071595"/>
            <a:ext cx="110269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BST</a:t>
            </a:r>
          </a:p>
        </p:txBody>
      </p:sp>
      <p:sp>
        <p:nvSpPr>
          <p:cNvPr id="5090" name="BST"/>
          <p:cNvSpPr txBox="1"/>
          <p:nvPr/>
        </p:nvSpPr>
        <p:spPr>
          <a:xfrm>
            <a:off x="1712146" y="5103595"/>
            <a:ext cx="110269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BST</a:t>
            </a:r>
          </a:p>
        </p:txBody>
      </p:sp>
      <p:sp>
        <p:nvSpPr>
          <p:cNvPr id="5091" name="Dense"/>
          <p:cNvSpPr txBox="1"/>
          <p:nvPr/>
        </p:nvSpPr>
        <p:spPr>
          <a:xfrm>
            <a:off x="1475316" y="9054883"/>
            <a:ext cx="157635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Dense</a:t>
            </a:r>
          </a:p>
        </p:txBody>
      </p:sp>
      <p:sp>
        <p:nvSpPr>
          <p:cNvPr id="5092" name="Linked list"/>
          <p:cNvSpPr txBox="1"/>
          <p:nvPr/>
        </p:nvSpPr>
        <p:spPr>
          <a:xfrm>
            <a:off x="1065665" y="11086883"/>
            <a:ext cx="239565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Linked list</a:t>
            </a:r>
          </a:p>
        </p:txBody>
      </p:sp>
      <p:sp>
        <p:nvSpPr>
          <p:cNvPr id="5093" name="BST"/>
          <p:cNvSpPr txBox="1"/>
          <p:nvPr/>
        </p:nvSpPr>
        <p:spPr>
          <a:xfrm>
            <a:off x="21614753" y="3071595"/>
            <a:ext cx="110269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BST</a:t>
            </a:r>
          </a:p>
        </p:txBody>
      </p:sp>
      <p:sp>
        <p:nvSpPr>
          <p:cNvPr id="5094" name="C-tree"/>
          <p:cNvSpPr txBox="1"/>
          <p:nvPr/>
        </p:nvSpPr>
        <p:spPr>
          <a:xfrm>
            <a:off x="21387524" y="5103595"/>
            <a:ext cx="155714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C-tree</a:t>
            </a:r>
          </a:p>
        </p:txBody>
      </p:sp>
      <p:sp>
        <p:nvSpPr>
          <p:cNvPr id="5095" name="BLL"/>
          <p:cNvSpPr txBox="1"/>
          <p:nvPr/>
        </p:nvSpPr>
        <p:spPr>
          <a:xfrm>
            <a:off x="21644623" y="11086883"/>
            <a:ext cx="104295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BLL</a:t>
            </a:r>
          </a:p>
        </p:txBody>
      </p:sp>
      <p:sp>
        <p:nvSpPr>
          <p:cNvPr id="5096" name="Dense"/>
          <p:cNvSpPr txBox="1"/>
          <p:nvPr/>
        </p:nvSpPr>
        <p:spPr>
          <a:xfrm>
            <a:off x="21377923" y="9054883"/>
            <a:ext cx="157635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Dense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9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0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0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0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9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50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0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0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" grpId="0" animBg="1" advAuto="0"/>
      <p:bldP spid="5090" grpId="0" animBg="1" advAuto="0"/>
      <p:bldP spid="5091" grpId="0" animBg="1" advAuto="0"/>
      <p:bldP spid="5092" grpId="0" animBg="1" advAuto="0"/>
      <p:bldP spid="5093" grpId="0" animBg="1" advAuto="0"/>
      <p:bldP spid="5094" grpId="0" animBg="1" advAuto="0"/>
      <p:bldP spid="5095" grpId="0" animBg="1" advAuto="0"/>
      <p:bldP spid="509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5101" name="Pointer-based data structures can be precisely defined…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1770049"/>
          </a:xfrm>
          <a:prstGeom prst="rect">
            <a:avLst/>
          </a:prstGeom>
        </p:spPr>
        <p:txBody>
          <a:bodyPr/>
          <a:lstStyle/>
          <a:p>
            <a:r>
              <a:t>Pointer-based data structures can be precisely defined </a:t>
            </a:r>
          </a:p>
          <a:p>
            <a:r>
              <a:t>using node schema language</a:t>
            </a:r>
          </a:p>
        </p:txBody>
      </p:sp>
      <p:sp>
        <p:nvSpPr>
          <p:cNvPr id="5102" name="def bst {…"/>
          <p:cNvSpPr txBox="1"/>
          <p:nvPr/>
        </p:nvSpPr>
        <p:spPr>
          <a:xfrm>
            <a:off x="13547131" y="4706777"/>
            <a:ext cx="7595028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bst</a:t>
            </a:r>
            <a:r>
              <a:rPr>
                <a:latin typeface="Consolas" panose="020B0609020204030204" pitchFamily="49" charset="0"/>
              </a:rPr>
              <a:t>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e : </a:t>
            </a:r>
            <a:r>
              <a:rPr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elem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nonempty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l : </a:t>
            </a:r>
            <a:r>
              <a:rPr err="1">
                <a:latin typeface="Consolas" panose="020B0609020204030204" pitchFamily="49" charset="0"/>
              </a:rPr>
              <a:t>bst</a:t>
            </a:r>
            <a:endParaRPr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r : </a:t>
            </a:r>
            <a:r>
              <a:rPr err="1">
                <a:latin typeface="Consolas" panose="020B0609020204030204" pitchFamily="49" charset="0"/>
              </a:rPr>
              <a:t>bst</a:t>
            </a:r>
            <a:endParaRPr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seq</a:t>
            </a:r>
            <a:r>
              <a:rPr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>
                <a:latin typeface="Consolas" panose="020B0609020204030204" pitchFamily="49" charset="0"/>
              </a:rPr>
              <a:t>= l, e, r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103" name="Line"/>
          <p:cNvSpPr/>
          <p:nvPr/>
        </p:nvSpPr>
        <p:spPr>
          <a:xfrm>
            <a:off x="7121468" y="4081052"/>
            <a:ext cx="1" cy="75814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grpSp>
        <p:nvGrpSpPr>
          <p:cNvPr id="5112" name="Group"/>
          <p:cNvGrpSpPr/>
          <p:nvPr/>
        </p:nvGrpSpPr>
        <p:grpSpPr>
          <a:xfrm>
            <a:off x="7344547" y="5797028"/>
            <a:ext cx="4352522" cy="4599920"/>
            <a:chOff x="0" y="0"/>
            <a:chExt cx="4352521" cy="4599918"/>
          </a:xfrm>
        </p:grpSpPr>
        <p:sp>
          <p:nvSpPr>
            <p:cNvPr id="5104" name="8"/>
            <p:cNvSpPr/>
            <p:nvPr/>
          </p:nvSpPr>
          <p:spPr>
            <a:xfrm>
              <a:off x="1546580" y="466423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105" name="9"/>
            <p:cNvSpPr/>
            <p:nvPr/>
          </p:nvSpPr>
          <p:spPr>
            <a:xfrm>
              <a:off x="3082521" y="1895315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106" name="Line"/>
            <p:cNvSpPr/>
            <p:nvPr/>
          </p:nvSpPr>
          <p:spPr>
            <a:xfrm>
              <a:off x="2696613" y="1466605"/>
              <a:ext cx="577405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07" name="Line"/>
            <p:cNvSpPr/>
            <p:nvPr/>
          </p:nvSpPr>
          <p:spPr>
            <a:xfrm>
              <a:off x="326851" y="0"/>
              <a:ext cx="1307892" cy="82356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08" name="6"/>
            <p:cNvSpPr/>
            <p:nvPr/>
          </p:nvSpPr>
          <p:spPr>
            <a:xfrm>
              <a:off x="0" y="1895315"/>
              <a:ext cx="1270000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109" name="Line"/>
            <p:cNvSpPr/>
            <p:nvPr/>
          </p:nvSpPr>
          <p:spPr>
            <a:xfrm flipH="1">
              <a:off x="1062123" y="1453905"/>
              <a:ext cx="577406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10" name="7"/>
            <p:cNvSpPr/>
            <p:nvPr/>
          </p:nvSpPr>
          <p:spPr>
            <a:xfrm>
              <a:off x="1496159" y="3329918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111" name="Line"/>
            <p:cNvSpPr/>
            <p:nvPr/>
          </p:nvSpPr>
          <p:spPr>
            <a:xfrm>
              <a:off x="1138303" y="2904359"/>
              <a:ext cx="577405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5121" name="Group"/>
          <p:cNvGrpSpPr/>
          <p:nvPr/>
        </p:nvGrpSpPr>
        <p:grpSpPr>
          <a:xfrm>
            <a:off x="2537256" y="5808327"/>
            <a:ext cx="4347271" cy="4588621"/>
            <a:chOff x="0" y="0"/>
            <a:chExt cx="4347270" cy="4588619"/>
          </a:xfrm>
        </p:grpSpPr>
        <p:sp>
          <p:nvSpPr>
            <p:cNvPr id="5113" name="Line"/>
            <p:cNvSpPr/>
            <p:nvPr/>
          </p:nvSpPr>
          <p:spPr>
            <a:xfrm>
              <a:off x="2688327" y="1454359"/>
              <a:ext cx="577406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14" name="3"/>
            <p:cNvSpPr/>
            <p:nvPr/>
          </p:nvSpPr>
          <p:spPr>
            <a:xfrm>
              <a:off x="1545120" y="455918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115" name="4"/>
            <p:cNvSpPr/>
            <p:nvPr/>
          </p:nvSpPr>
          <p:spPr>
            <a:xfrm>
              <a:off x="3077270" y="1883069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116" name="Line"/>
            <p:cNvSpPr/>
            <p:nvPr/>
          </p:nvSpPr>
          <p:spPr>
            <a:xfrm flipH="1">
              <a:off x="2722914" y="-1"/>
              <a:ext cx="1316367" cy="812267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17" name="0"/>
            <p:cNvSpPr/>
            <p:nvPr/>
          </p:nvSpPr>
          <p:spPr>
            <a:xfrm>
              <a:off x="0" y="1886291"/>
              <a:ext cx="1270000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118" name="Line"/>
            <p:cNvSpPr/>
            <p:nvPr/>
          </p:nvSpPr>
          <p:spPr>
            <a:xfrm flipH="1">
              <a:off x="1062123" y="1444881"/>
              <a:ext cx="577406" cy="5774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19" name="1"/>
            <p:cNvSpPr/>
            <p:nvPr/>
          </p:nvSpPr>
          <p:spPr>
            <a:xfrm>
              <a:off x="1540949" y="3318619"/>
              <a:ext cx="1270001" cy="127000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120" name="Line"/>
            <p:cNvSpPr/>
            <p:nvPr/>
          </p:nvSpPr>
          <p:spPr>
            <a:xfrm>
              <a:off x="1183093" y="2893060"/>
              <a:ext cx="577406" cy="57740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5122" name="5"/>
          <p:cNvSpPr/>
          <p:nvPr/>
        </p:nvSpPr>
        <p:spPr>
          <a:xfrm>
            <a:off x="6486467" y="4857732"/>
            <a:ext cx="1270001" cy="1270001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5</a:t>
            </a:r>
          </a:p>
        </p:txBody>
      </p:sp>
      <p:sp>
        <p:nvSpPr>
          <p:cNvPr id="5123" name="Rectangle"/>
          <p:cNvSpPr/>
          <p:nvPr/>
        </p:nvSpPr>
        <p:spPr>
          <a:xfrm>
            <a:off x="13606392" y="6558143"/>
            <a:ext cx="8131172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4" name="Rectangle"/>
          <p:cNvSpPr/>
          <p:nvPr/>
        </p:nvSpPr>
        <p:spPr>
          <a:xfrm>
            <a:off x="13606392" y="7304014"/>
            <a:ext cx="8131172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5" name="Rectangle"/>
          <p:cNvSpPr/>
          <p:nvPr/>
        </p:nvSpPr>
        <p:spPr>
          <a:xfrm>
            <a:off x="13318291" y="8175575"/>
            <a:ext cx="3158324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6" name="Rectangle"/>
          <p:cNvSpPr/>
          <p:nvPr/>
        </p:nvSpPr>
        <p:spPr>
          <a:xfrm>
            <a:off x="13715573" y="5664898"/>
            <a:ext cx="8131172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7" name="Rectangle"/>
          <p:cNvSpPr/>
          <p:nvPr/>
        </p:nvSpPr>
        <p:spPr>
          <a:xfrm>
            <a:off x="13497210" y="4831874"/>
            <a:ext cx="8131171" cy="853713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8" name="Rectangle"/>
          <p:cNvSpPr/>
          <p:nvPr/>
        </p:nvSpPr>
        <p:spPr>
          <a:xfrm>
            <a:off x="13374380" y="9047136"/>
            <a:ext cx="8131171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9" name="Rectangle"/>
          <p:cNvSpPr/>
          <p:nvPr/>
        </p:nvSpPr>
        <p:spPr>
          <a:xfrm>
            <a:off x="16555189" y="8166651"/>
            <a:ext cx="1037278" cy="853713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30" name="Rectangle"/>
          <p:cNvSpPr/>
          <p:nvPr/>
        </p:nvSpPr>
        <p:spPr>
          <a:xfrm>
            <a:off x="17726230" y="8166651"/>
            <a:ext cx="1037277" cy="853713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31" name="Rectangle"/>
          <p:cNvSpPr/>
          <p:nvPr/>
        </p:nvSpPr>
        <p:spPr>
          <a:xfrm>
            <a:off x="18792040" y="8175575"/>
            <a:ext cx="1037278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7" dur="indefinite" fill="hold"/>
                                        <p:tgtEl>
                                          <p:spTgt spid="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1" dur="indefinite" fill="hold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5" dur="indefinite" fill="hold"/>
                                        <p:tgtEl>
                                          <p:spTgt spid="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47" dur="indefinite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51" dur="indefinite" fill="hold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55" dur="indefinite" fill="hold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>
                                        <p:cTn id="60" dur="indefinite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64" dur="indefinite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68" dur="indefinite" fill="hold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72" dur="indefinite" fill="hold"/>
                                        <p:tgtEl>
                                          <p:spTgt spid="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>
                                        <p:cTn id="77" dur="indefinite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81" dur="indefinite" fill="hold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85" dur="indefinite" fill="hold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89" dur="indefinite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93" dur="indefinite" fill="hold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97" dur="indefinite" fill="hold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01" dur="indefinite" fill="hold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 fill="hold"/>
                                        <p:tgtEl>
                                          <p:spTgt spid="5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05" dur="indefinite" fill="hold"/>
                                        <p:tgtEl>
                                          <p:spTgt spid="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>
                                        <p:cTn id="110" dur="indefinite" fill="hold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>
                                        <p:cTn id="114" dur="indefinite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 fill="hold"/>
                                        <p:tgtEl>
                                          <p:spTgt spid="5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18" dur="indefinite" fill="hold"/>
                                        <p:tgtEl>
                                          <p:spTgt spid="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mph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22" dur="indefinite" fill="hold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mph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 fill="hold"/>
                                        <p:tgtEl>
                                          <p:spTgt spid="5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26" dur="indefinite" fill="hold"/>
                                        <p:tgtEl>
                                          <p:spTgt spid="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>
                                        <p:cTn id="131" dur="indefinite" fill="hold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mph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35" dur="indefinite" fill="hold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39" dur="indefinite" fill="hold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43" dur="indefinite" fill="hold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>
                                        <p:cTn id="148" dur="indefinite" fill="hold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mph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52" dur="indefinite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mph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56" dur="indefinite" fill="hold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mph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 fill="hold"/>
                                        <p:tgtEl>
                                          <p:spTgt spid="5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60" dur="indefinite" fill="hold"/>
                                        <p:tgtEl>
                                          <p:spTgt spid="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3" grpId="0" animBg="1" advAuto="0"/>
      <p:bldP spid="5103" grpId="1" animBg="1" advAuto="0"/>
      <p:bldP spid="5103" grpId="2" animBg="1" advAuto="0"/>
      <p:bldP spid="5112" grpId="0" animBg="1" advAuto="0"/>
      <p:bldP spid="5112" grpId="1" animBg="1" advAuto="0"/>
      <p:bldP spid="5112" grpId="2" animBg="1" advAuto="0"/>
      <p:bldP spid="5112" grpId="3" animBg="1" advAuto="0"/>
      <p:bldP spid="5121" grpId="0" animBg="1" advAuto="0"/>
      <p:bldP spid="5121" grpId="1" animBg="1" advAuto="0"/>
      <p:bldP spid="5121" grpId="2" animBg="1" advAuto="0"/>
      <p:bldP spid="5121" grpId="3" animBg="1" advAuto="0"/>
      <p:bldP spid="5121" grpId="4" animBg="1" advAuto="0"/>
      <p:bldP spid="5122" grpId="0" animBg="1" advAuto="0"/>
      <p:bldP spid="5122" grpId="1" animBg="1" advAuto="0"/>
      <p:bldP spid="5122" grpId="2" animBg="1" advAuto="0"/>
      <p:bldP spid="5122" grpId="3" animBg="1" advAuto="0"/>
      <p:bldP spid="5122" grpId="4" animBg="1" advAuto="0"/>
      <p:bldP spid="5123" grpId="0" animBg="1" advAuto="0"/>
      <p:bldP spid="5123" grpId="1" animBg="1" advAuto="0"/>
      <p:bldP spid="5123" grpId="2" animBg="1" advAuto="0"/>
      <p:bldP spid="5124" grpId="0" animBg="1" advAuto="0"/>
      <p:bldP spid="5124" grpId="1" animBg="1" advAuto="0"/>
      <p:bldP spid="5124" grpId="2" animBg="1" advAuto="0"/>
      <p:bldP spid="5125" grpId="0" animBg="1" advAuto="0"/>
      <p:bldP spid="5125" grpId="1" animBg="1" advAuto="0"/>
      <p:bldP spid="5126" grpId="0" animBg="1" advAuto="0"/>
      <p:bldP spid="5127" grpId="0" animBg="1" advAuto="0"/>
      <p:bldP spid="5128" grpId="0" animBg="1" advAuto="0"/>
      <p:bldP spid="5129" grpId="0" animBg="1" advAuto="0"/>
      <p:bldP spid="5129" grpId="1" animBg="1" advAuto="0"/>
      <p:bldP spid="5129" grpId="2" animBg="1" advAuto="0"/>
      <p:bldP spid="5130" grpId="0" animBg="1" advAuto="0"/>
      <p:bldP spid="5130" grpId="1" animBg="1" advAuto="0"/>
      <p:bldP spid="5130" grpId="2" animBg="1" advAuto="0"/>
      <p:bldP spid="5130" grpId="3" animBg="1" advAuto="0"/>
      <p:bldP spid="5130" grpId="4" animBg="1" advAuto="0"/>
      <p:bldP spid="5131" grpId="0" animBg="1" advAuto="0"/>
      <p:bldP spid="5131" grpId="1" animBg="1" advAuto="0"/>
      <p:bldP spid="5131" grpId="2" animBg="1" advAuto="0"/>
      <p:bldP spid="5131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5101" name="Pointer-based data structures can be precisely defined…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1770049"/>
          </a:xfrm>
          <a:prstGeom prst="rect">
            <a:avLst/>
          </a:prstGeom>
        </p:spPr>
        <p:txBody>
          <a:bodyPr/>
          <a:lstStyle/>
          <a:p>
            <a:r>
              <a:t>Pointer-based data structures can be precisely defined </a:t>
            </a:r>
          </a:p>
          <a:p>
            <a:r>
              <a:t>using node schema language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8C8C2-C6C2-DFA6-A123-FECC26BD0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41" y="2980763"/>
            <a:ext cx="18831318" cy="90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84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grpSp>
        <p:nvGrpSpPr>
          <p:cNvPr id="5198" name="Group"/>
          <p:cNvGrpSpPr/>
          <p:nvPr/>
        </p:nvGrpSpPr>
        <p:grpSpPr>
          <a:xfrm>
            <a:off x="754926" y="2255412"/>
            <a:ext cx="6758061" cy="5471440"/>
            <a:chOff x="0" y="0"/>
            <a:chExt cx="6758059" cy="5471439"/>
          </a:xfrm>
        </p:grpSpPr>
        <p:sp>
          <p:nvSpPr>
            <p:cNvPr id="5175" name="Line"/>
            <p:cNvSpPr/>
            <p:nvPr/>
          </p:nvSpPr>
          <p:spPr>
            <a:xfrm>
              <a:off x="4702873" y="0"/>
              <a:ext cx="1" cy="491953"/>
            </a:xfrm>
            <a:prstGeom prst="line">
              <a:avLst/>
            </a:prstGeom>
            <a:noFill/>
            <a:ln w="63500" cap="flat">
              <a:solidFill>
                <a:srgbClr val="000000">
                  <a:alpha val="3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76" name="2"/>
            <p:cNvSpPr/>
            <p:nvPr/>
          </p:nvSpPr>
          <p:spPr>
            <a:xfrm>
              <a:off x="4290827" y="503980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177" name="1"/>
            <p:cNvSpPr/>
            <p:nvPr/>
          </p:nvSpPr>
          <p:spPr>
            <a:xfrm>
              <a:off x="2648425" y="1416139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178" name="3"/>
            <p:cNvSpPr/>
            <p:nvPr/>
          </p:nvSpPr>
          <p:spPr>
            <a:xfrm>
              <a:off x="5933599" y="1416139"/>
              <a:ext cx="824092" cy="824093"/>
            </a:xfrm>
            <a:prstGeom prst="ellipse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179" name="0"/>
            <p:cNvSpPr/>
            <p:nvPr/>
          </p:nvSpPr>
          <p:spPr>
            <a:xfrm>
              <a:off x="1005284" y="2380412"/>
              <a:ext cx="824093" cy="824093"/>
            </a:xfrm>
            <a:prstGeom prst="ellipse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180" name="2"/>
            <p:cNvSpPr/>
            <p:nvPr/>
          </p:nvSpPr>
          <p:spPr>
            <a:xfrm>
              <a:off x="2646334" y="2742881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181" name="2"/>
            <p:cNvSpPr/>
            <p:nvPr/>
          </p:nvSpPr>
          <p:spPr>
            <a:xfrm>
              <a:off x="5933968" y="2742881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182" name="Line"/>
            <p:cNvSpPr/>
            <p:nvPr/>
          </p:nvSpPr>
          <p:spPr>
            <a:xfrm flipH="1">
              <a:off x="1431758" y="3218385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83" name="Line"/>
            <p:cNvSpPr/>
            <p:nvPr/>
          </p:nvSpPr>
          <p:spPr>
            <a:xfrm>
              <a:off x="3060102" y="2238085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84" name="Line"/>
            <p:cNvSpPr/>
            <p:nvPr/>
          </p:nvSpPr>
          <p:spPr>
            <a:xfrm>
              <a:off x="4702873" y="1326541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85" name="Line"/>
            <p:cNvSpPr/>
            <p:nvPr/>
          </p:nvSpPr>
          <p:spPr>
            <a:xfrm>
              <a:off x="6345645" y="2246326"/>
              <a:ext cx="1" cy="49195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86" name="Line"/>
            <p:cNvSpPr/>
            <p:nvPr/>
          </p:nvSpPr>
          <p:spPr>
            <a:xfrm flipH="1">
              <a:off x="1777286" y="2032489"/>
              <a:ext cx="918334" cy="576563"/>
            </a:xfrm>
            <a:prstGeom prst="line">
              <a:avLst/>
            </a:prstGeom>
            <a:noFill/>
            <a:ln w="63500" cap="flat">
              <a:solidFill>
                <a:srgbClr val="000000">
                  <a:alpha val="3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87" name="Line"/>
            <p:cNvSpPr/>
            <p:nvPr/>
          </p:nvSpPr>
          <p:spPr>
            <a:xfrm flipH="1">
              <a:off x="3412685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>
                  <a:alpha val="3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88" name="Line"/>
            <p:cNvSpPr/>
            <p:nvPr/>
          </p:nvSpPr>
          <p:spPr>
            <a:xfrm>
              <a:off x="5072474" y="1071322"/>
              <a:ext cx="918333" cy="576563"/>
            </a:xfrm>
            <a:prstGeom prst="line">
              <a:avLst/>
            </a:prstGeom>
            <a:noFill/>
            <a:ln w="63500" cap="flat">
              <a:solidFill>
                <a:srgbClr val="000000">
                  <a:alpha val="3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89" name="0"/>
            <p:cNvSpPr/>
            <p:nvPr/>
          </p:nvSpPr>
          <p:spPr>
            <a:xfrm>
              <a:off x="4930036" y="3679962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190" name="Line"/>
            <p:cNvSpPr/>
            <p:nvPr/>
          </p:nvSpPr>
          <p:spPr>
            <a:xfrm flipH="1">
              <a:off x="5619239" y="3393535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91" name="2"/>
            <p:cNvSpPr/>
            <p:nvPr/>
          </p:nvSpPr>
          <p:spPr>
            <a:xfrm>
              <a:off x="1005284" y="3712526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192" name="0"/>
            <p:cNvSpPr/>
            <p:nvPr/>
          </p:nvSpPr>
          <p:spPr>
            <a:xfrm>
              <a:off x="0" y="4647347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193" name="Line"/>
            <p:cNvSpPr/>
            <p:nvPr/>
          </p:nvSpPr>
          <p:spPr>
            <a:xfrm flipH="1">
              <a:off x="689202" y="4360920"/>
              <a:ext cx="374674" cy="37467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194" name="3"/>
            <p:cNvSpPr/>
            <p:nvPr/>
          </p:nvSpPr>
          <p:spPr>
            <a:xfrm>
              <a:off x="1837407" y="3820978"/>
              <a:ext cx="708549" cy="70855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195" name="3"/>
            <p:cNvSpPr/>
            <p:nvPr/>
          </p:nvSpPr>
          <p:spPr>
            <a:xfrm>
              <a:off x="3472805" y="2851332"/>
              <a:ext cx="708550" cy="70855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196" name="3"/>
            <p:cNvSpPr/>
            <p:nvPr/>
          </p:nvSpPr>
          <p:spPr>
            <a:xfrm>
              <a:off x="4347211" y="1825352"/>
              <a:ext cx="711326" cy="711327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197" name="1"/>
            <p:cNvSpPr/>
            <p:nvPr/>
          </p:nvSpPr>
          <p:spPr>
            <a:xfrm>
              <a:off x="5783289" y="3785063"/>
              <a:ext cx="715491" cy="71549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221" name="Group"/>
          <p:cNvGrpSpPr/>
          <p:nvPr/>
        </p:nvGrpSpPr>
        <p:grpSpPr>
          <a:xfrm>
            <a:off x="8874209" y="4097765"/>
            <a:ext cx="6773932" cy="3629087"/>
            <a:chOff x="0" y="0"/>
            <a:chExt cx="6773930" cy="3629085"/>
          </a:xfrm>
        </p:grpSpPr>
        <p:sp>
          <p:nvSpPr>
            <p:cNvPr id="5199" name="Square"/>
            <p:cNvSpPr/>
            <p:nvPr/>
          </p:nvSpPr>
          <p:spPr>
            <a:xfrm>
              <a:off x="0" y="196146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00" name="Square"/>
            <p:cNvSpPr/>
            <p:nvPr/>
          </p:nvSpPr>
          <p:spPr>
            <a:xfrm>
              <a:off x="0" y="1005533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01" name="Square"/>
            <p:cNvSpPr/>
            <p:nvPr/>
          </p:nvSpPr>
          <p:spPr>
            <a:xfrm>
              <a:off x="0" y="1810752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02" name="Square"/>
            <p:cNvSpPr/>
            <p:nvPr/>
          </p:nvSpPr>
          <p:spPr>
            <a:xfrm>
              <a:off x="0" y="2620140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03" name="0"/>
            <p:cNvSpPr/>
            <p:nvPr/>
          </p:nvSpPr>
          <p:spPr>
            <a:xfrm>
              <a:off x="2026046" y="0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204" name="2"/>
            <p:cNvSpPr/>
            <p:nvPr/>
          </p:nvSpPr>
          <p:spPr>
            <a:xfrm>
              <a:off x="3987943" y="0"/>
              <a:ext cx="824092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205" name="3"/>
            <p:cNvSpPr/>
            <p:nvPr/>
          </p:nvSpPr>
          <p:spPr>
            <a:xfrm>
              <a:off x="5949838" y="0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206" name="2"/>
            <p:cNvSpPr/>
            <p:nvPr/>
          </p:nvSpPr>
          <p:spPr>
            <a:xfrm>
              <a:off x="2026045" y="936387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207" name="3"/>
            <p:cNvSpPr/>
            <p:nvPr/>
          </p:nvSpPr>
          <p:spPr>
            <a:xfrm>
              <a:off x="3975243" y="936387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208" name="3"/>
            <p:cNvSpPr/>
            <p:nvPr/>
          </p:nvSpPr>
          <p:spPr>
            <a:xfrm>
              <a:off x="2026045" y="1868606"/>
              <a:ext cx="824093" cy="824092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209" name="0"/>
            <p:cNvSpPr/>
            <p:nvPr/>
          </p:nvSpPr>
          <p:spPr>
            <a:xfrm>
              <a:off x="2026046" y="2804993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210" name="1"/>
            <p:cNvSpPr/>
            <p:nvPr/>
          </p:nvSpPr>
          <p:spPr>
            <a:xfrm>
              <a:off x="3975243" y="2804993"/>
              <a:ext cx="824092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211" name="2"/>
            <p:cNvSpPr/>
            <p:nvPr/>
          </p:nvSpPr>
          <p:spPr>
            <a:xfrm>
              <a:off x="5924438" y="2804993"/>
              <a:ext cx="824093" cy="824093"/>
            </a:xfrm>
            <a:prstGeom prst="ellipse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212" name="Line"/>
            <p:cNvSpPr/>
            <p:nvPr/>
          </p:nvSpPr>
          <p:spPr>
            <a:xfrm>
              <a:off x="2843795" y="412046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13" name="Line"/>
            <p:cNvSpPr/>
            <p:nvPr/>
          </p:nvSpPr>
          <p:spPr>
            <a:xfrm>
              <a:off x="2831095" y="1348433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14" name="Line"/>
            <p:cNvSpPr/>
            <p:nvPr/>
          </p:nvSpPr>
          <p:spPr>
            <a:xfrm>
              <a:off x="2831095" y="3217040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15" name="Line"/>
            <p:cNvSpPr/>
            <p:nvPr/>
          </p:nvSpPr>
          <p:spPr>
            <a:xfrm>
              <a:off x="4814191" y="412046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16" name="Line"/>
            <p:cNvSpPr/>
            <p:nvPr/>
          </p:nvSpPr>
          <p:spPr>
            <a:xfrm>
              <a:off x="4801491" y="3217040"/>
              <a:ext cx="1145034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17" name="Line"/>
            <p:cNvSpPr/>
            <p:nvPr/>
          </p:nvSpPr>
          <p:spPr>
            <a:xfrm flipV="1">
              <a:off x="386968" y="412046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18" name="Line"/>
            <p:cNvSpPr/>
            <p:nvPr/>
          </p:nvSpPr>
          <p:spPr>
            <a:xfrm flipV="1">
              <a:off x="386968" y="1349493"/>
              <a:ext cx="1625601" cy="54359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19" name="Line"/>
            <p:cNvSpPr/>
            <p:nvPr/>
          </p:nvSpPr>
          <p:spPr>
            <a:xfrm>
              <a:off x="386968" y="3018894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20" name="Line"/>
            <p:cNvSpPr/>
            <p:nvPr/>
          </p:nvSpPr>
          <p:spPr>
            <a:xfrm>
              <a:off x="386968" y="2222307"/>
              <a:ext cx="1625601" cy="5436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5244" name="Group"/>
          <p:cNvGrpSpPr/>
          <p:nvPr/>
        </p:nvGrpSpPr>
        <p:grpSpPr>
          <a:xfrm>
            <a:off x="17009363" y="4114703"/>
            <a:ext cx="6481360" cy="3612149"/>
            <a:chOff x="0" y="0"/>
            <a:chExt cx="6481359" cy="3612147"/>
          </a:xfrm>
        </p:grpSpPr>
        <p:sp>
          <p:nvSpPr>
            <p:cNvPr id="5222" name="0"/>
            <p:cNvSpPr/>
            <p:nvPr/>
          </p:nvSpPr>
          <p:spPr>
            <a:xfrm>
              <a:off x="2019868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223" name="Square"/>
            <p:cNvSpPr/>
            <p:nvPr/>
          </p:nvSpPr>
          <p:spPr>
            <a:xfrm>
              <a:off x="0" y="999887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24" name="Square"/>
            <p:cNvSpPr/>
            <p:nvPr/>
          </p:nvSpPr>
          <p:spPr>
            <a:xfrm>
              <a:off x="0" y="1805106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25" name="Square"/>
            <p:cNvSpPr/>
            <p:nvPr/>
          </p:nvSpPr>
          <p:spPr>
            <a:xfrm>
              <a:off x="0" y="2614493"/>
              <a:ext cx="812800" cy="812801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26" name="Line"/>
            <p:cNvSpPr/>
            <p:nvPr/>
          </p:nvSpPr>
          <p:spPr>
            <a:xfrm flipV="1">
              <a:off x="386969" y="406400"/>
              <a:ext cx="1625601" cy="179324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27" name="Line"/>
            <p:cNvSpPr/>
            <p:nvPr/>
          </p:nvSpPr>
          <p:spPr>
            <a:xfrm flipV="1">
              <a:off x="386968" y="1343847"/>
              <a:ext cx="1625601" cy="54359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28" name="Line"/>
            <p:cNvSpPr/>
            <p:nvPr/>
          </p:nvSpPr>
          <p:spPr>
            <a:xfrm>
              <a:off x="386969" y="3013247"/>
              <a:ext cx="1625601" cy="179325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29" name="Line"/>
            <p:cNvSpPr/>
            <p:nvPr/>
          </p:nvSpPr>
          <p:spPr>
            <a:xfrm>
              <a:off x="386968" y="2216661"/>
              <a:ext cx="1625601" cy="5436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30" name="Square"/>
            <p:cNvSpPr/>
            <p:nvPr/>
          </p:nvSpPr>
          <p:spPr>
            <a:xfrm>
              <a:off x="0" y="190500"/>
              <a:ext cx="812800" cy="812800"/>
            </a:xfrm>
            <a:prstGeom prst="rect">
              <a:avLst/>
            </a:prstGeom>
            <a:noFill/>
            <a:ln w="3175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31" name="2"/>
            <p:cNvSpPr/>
            <p:nvPr/>
          </p:nvSpPr>
          <p:spPr>
            <a:xfrm>
              <a:off x="2840629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232" name="3"/>
            <p:cNvSpPr/>
            <p:nvPr/>
          </p:nvSpPr>
          <p:spPr>
            <a:xfrm>
              <a:off x="4849314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233" name="Line"/>
            <p:cNvSpPr/>
            <p:nvPr/>
          </p:nvSpPr>
          <p:spPr>
            <a:xfrm>
              <a:off x="3676688" y="406400"/>
              <a:ext cx="1145035" cy="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34" name="2"/>
            <p:cNvSpPr/>
            <p:nvPr/>
          </p:nvSpPr>
          <p:spPr>
            <a:xfrm>
              <a:off x="2028443" y="93638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235" name="3"/>
            <p:cNvSpPr/>
            <p:nvPr/>
          </p:nvSpPr>
          <p:spPr>
            <a:xfrm>
              <a:off x="2840629" y="93638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236" name="3"/>
            <p:cNvSpPr/>
            <p:nvPr/>
          </p:nvSpPr>
          <p:spPr>
            <a:xfrm>
              <a:off x="2019868" y="1868606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237" name="0"/>
            <p:cNvSpPr/>
            <p:nvPr/>
          </p:nvSpPr>
          <p:spPr>
            <a:xfrm>
              <a:off x="2019868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238" name="1"/>
            <p:cNvSpPr/>
            <p:nvPr/>
          </p:nvSpPr>
          <p:spPr>
            <a:xfrm>
              <a:off x="2840629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239" name="2"/>
            <p:cNvSpPr/>
            <p:nvPr/>
          </p:nvSpPr>
          <p:spPr>
            <a:xfrm>
              <a:off x="4849314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240" name="Line"/>
            <p:cNvSpPr/>
            <p:nvPr/>
          </p:nvSpPr>
          <p:spPr>
            <a:xfrm>
              <a:off x="3676688" y="3205747"/>
              <a:ext cx="1145035" cy="1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241" name="Square"/>
            <p:cNvSpPr/>
            <p:nvPr/>
          </p:nvSpPr>
          <p:spPr>
            <a:xfrm>
              <a:off x="2840629" y="1868606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42" name="Square"/>
            <p:cNvSpPr/>
            <p:nvPr/>
          </p:nvSpPr>
          <p:spPr>
            <a:xfrm>
              <a:off x="5668559" y="0"/>
              <a:ext cx="812801" cy="812800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43" name="Square"/>
            <p:cNvSpPr/>
            <p:nvPr/>
          </p:nvSpPr>
          <p:spPr>
            <a:xfrm>
              <a:off x="5668559" y="2799347"/>
              <a:ext cx="812801" cy="812801"/>
            </a:xfrm>
            <a:prstGeom prst="rect">
              <a:avLst/>
            </a:prstGeom>
            <a:solidFill>
              <a:srgbClr val="CCCCCC"/>
            </a:solidFill>
            <a:ln w="317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245" name="def ctree {…"/>
          <p:cNvSpPr txBox="1"/>
          <p:nvPr/>
        </p:nvSpPr>
        <p:spPr>
          <a:xfrm>
            <a:off x="544333" y="8144194"/>
            <a:ext cx="6626814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ctree</a:t>
            </a:r>
            <a:r>
              <a:rPr>
                <a:latin typeface="Consolas" panose="020B0609020204030204" pitchFamily="49" charset="0"/>
              </a:rPr>
              <a:t> {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h : </a:t>
            </a:r>
            <a:r>
              <a:rPr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elem</a:t>
            </a:r>
            <a:r>
              <a:rPr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nonempty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t : </a:t>
            </a:r>
            <a:r>
              <a:rPr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elem</a:t>
            </a:r>
            <a:r>
              <a:rPr>
                <a:latin typeface="Consolas" panose="020B0609020204030204" pitchFamily="49" charset="0"/>
              </a:rPr>
              <a:t>[B]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nonempty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l : </a:t>
            </a:r>
            <a:r>
              <a:rPr err="1">
                <a:latin typeface="Consolas" panose="020B0609020204030204" pitchFamily="49" charset="0"/>
              </a:rPr>
              <a:t>ctree</a:t>
            </a:r>
            <a:endParaRPr>
              <a:latin typeface="Consolas" panose="020B0609020204030204" pitchFamily="49" charset="0"/>
            </a:endParaRP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r : </a:t>
            </a:r>
            <a:r>
              <a:rPr err="1">
                <a:latin typeface="Consolas" panose="020B0609020204030204" pitchFamily="49" charset="0"/>
              </a:rPr>
              <a:t>ctree</a:t>
            </a:r>
            <a:endParaRPr>
              <a:latin typeface="Consolas" panose="020B0609020204030204" pitchFamily="49" charset="0"/>
            </a:endParaRP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B :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size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seq</a:t>
            </a:r>
            <a:r>
              <a:rPr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>
                <a:latin typeface="Consolas" panose="020B0609020204030204" pitchFamily="49" charset="0"/>
              </a:rPr>
              <a:t>= l, h, {t}, r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46" name="def ll {…"/>
          <p:cNvSpPr txBox="1"/>
          <p:nvPr/>
        </p:nvSpPr>
        <p:spPr>
          <a:xfrm>
            <a:off x="9153252" y="8180240"/>
            <a:ext cx="5737148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ll</a:t>
            </a:r>
            <a:r>
              <a:rPr>
                <a:latin typeface="Consolas" panose="020B0609020204030204" pitchFamily="49" charset="0"/>
              </a:rPr>
              <a:t> {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e : </a:t>
            </a:r>
            <a:r>
              <a:rPr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elem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nonempty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n : </a:t>
            </a:r>
            <a:r>
              <a:rPr err="1">
                <a:latin typeface="Consolas" panose="020B0609020204030204" pitchFamily="49" charset="0"/>
              </a:rPr>
              <a:t>ll</a:t>
            </a:r>
            <a:endParaRPr>
              <a:latin typeface="Consolas" panose="020B0609020204030204" pitchFamily="49" charset="0"/>
            </a:endParaRP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seq</a:t>
            </a:r>
            <a:r>
              <a:rPr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>
                <a:latin typeface="Consolas" panose="020B0609020204030204" pitchFamily="49" charset="0"/>
              </a:rPr>
              <a:t>= e, n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47" name="def bll {…"/>
          <p:cNvSpPr txBox="1"/>
          <p:nvPr/>
        </p:nvSpPr>
        <p:spPr>
          <a:xfrm>
            <a:off x="16660420" y="8168224"/>
            <a:ext cx="6626814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bll</a:t>
            </a:r>
            <a:r>
              <a:rPr>
                <a:latin typeface="Consolas" panose="020B0609020204030204" pitchFamily="49" charset="0"/>
              </a:rPr>
              <a:t> {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e : </a:t>
            </a:r>
            <a:r>
              <a:rPr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elem</a:t>
            </a:r>
            <a:r>
              <a:rPr>
                <a:latin typeface="Consolas" panose="020B0609020204030204" pitchFamily="49" charset="0"/>
              </a:rPr>
              <a:t>[B]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nonempty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n : </a:t>
            </a:r>
            <a:r>
              <a:rPr err="1">
                <a:latin typeface="Consolas" panose="020B0609020204030204" pitchFamily="49" charset="0"/>
              </a:rPr>
              <a:t>bll</a:t>
            </a:r>
            <a:endParaRPr>
              <a:latin typeface="Consolas" panose="020B0609020204030204" pitchFamily="49" charset="0"/>
            </a:endParaRP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B :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size in </a:t>
            </a:r>
            <a:r>
              <a:rPr>
                <a:latin typeface="Consolas" panose="020B0609020204030204" pitchFamily="49" charset="0"/>
              </a:rPr>
              <a:t>[0, 2]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seq</a:t>
            </a:r>
            <a:r>
              <a:rPr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>
                <a:latin typeface="Consolas" panose="020B0609020204030204" pitchFamily="49" charset="0"/>
              </a:rPr>
              <a:t>= {e}, n</a:t>
            </a:r>
          </a:p>
          <a:p>
            <a:pPr algn="l"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48" name="Pointer-based data structures can be precisely defined…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1770049"/>
          </a:xfrm>
          <a:prstGeom prst="rect">
            <a:avLst/>
          </a:prstGeom>
        </p:spPr>
        <p:txBody>
          <a:bodyPr/>
          <a:lstStyle/>
          <a:p>
            <a:r>
              <a:t>Pointer-based data structures can be precisely defined </a:t>
            </a:r>
          </a:p>
          <a:p>
            <a:r>
              <a:t>using node schema language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 animBg="1" advAuto="0"/>
      <p:bldP spid="5246" grpId="0" animBg="1" advAuto="0"/>
      <p:bldP spid="5247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5253" name="Compiler generates code to compute on pointer-based data structures directly from specifications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1976463"/>
          </a:xfrm>
          <a:prstGeom prst="rect">
            <a:avLst/>
          </a:prstGeom>
        </p:spPr>
        <p:txBody>
          <a:bodyPr/>
          <a:lstStyle/>
          <a:p>
            <a:r>
              <a:t>Compiler </a:t>
            </a:r>
            <a:r>
              <a:rPr lang="en-US"/>
              <a:t>can generate</a:t>
            </a:r>
            <a:r>
              <a:t> code to compute on pointer-based data structures directly from </a:t>
            </a:r>
            <a:r>
              <a:rPr lang="en-US"/>
              <a:t>node schemas</a:t>
            </a:r>
            <a:endParaRPr/>
          </a:p>
        </p:txBody>
      </p:sp>
      <p:sp>
        <p:nvSpPr>
          <p:cNvPr id="5254" name="def bst {…"/>
          <p:cNvSpPr txBox="1"/>
          <p:nvPr/>
        </p:nvSpPr>
        <p:spPr>
          <a:xfrm>
            <a:off x="732430" y="5672307"/>
            <a:ext cx="6867265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sz="4800">
                <a:latin typeface="Consolas" panose="020B0609020204030204" pitchFamily="49" charset="0"/>
              </a:rPr>
              <a:t> </a:t>
            </a:r>
            <a:r>
              <a:rPr sz="4800" err="1">
                <a:latin typeface="Consolas" panose="020B0609020204030204" pitchFamily="49" charset="0"/>
              </a:rPr>
              <a:t>bst</a:t>
            </a:r>
            <a:r>
              <a:rPr sz="4800">
                <a:latin typeface="Consolas" panose="020B0609020204030204" pitchFamily="49" charset="0"/>
              </a:rPr>
              <a:t>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e : </a:t>
            </a:r>
            <a:r>
              <a:rPr sz="480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elem</a:t>
            </a:r>
            <a:r>
              <a:rPr sz="4800"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nonempty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l : </a:t>
            </a:r>
            <a:r>
              <a:rPr sz="4800" err="1">
                <a:latin typeface="Consolas" panose="020B0609020204030204" pitchFamily="49" charset="0"/>
              </a:rPr>
              <a:t>bst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r : </a:t>
            </a:r>
            <a:r>
              <a:rPr sz="4800" err="1">
                <a:latin typeface="Consolas" panose="020B0609020204030204" pitchFamily="49" charset="0"/>
              </a:rPr>
              <a:t>bst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seq</a:t>
            </a:r>
            <a:r>
              <a:rPr sz="4800"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= l, e, r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55" name="Rectangle"/>
          <p:cNvSpPr/>
          <p:nvPr/>
        </p:nvSpPr>
        <p:spPr>
          <a:xfrm>
            <a:off x="619153" y="7223967"/>
            <a:ext cx="8131171" cy="764618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56" name="Rectangle"/>
          <p:cNvSpPr/>
          <p:nvPr/>
        </p:nvSpPr>
        <p:spPr>
          <a:xfrm>
            <a:off x="619153" y="7988585"/>
            <a:ext cx="8131171" cy="691413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58" name="Rectangle"/>
          <p:cNvSpPr/>
          <p:nvPr/>
        </p:nvSpPr>
        <p:spPr>
          <a:xfrm>
            <a:off x="793877" y="6509242"/>
            <a:ext cx="8131171" cy="784815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59" name="Rectangle"/>
          <p:cNvSpPr/>
          <p:nvPr/>
        </p:nvSpPr>
        <p:spPr>
          <a:xfrm>
            <a:off x="473011" y="5744624"/>
            <a:ext cx="8131172" cy="764618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0" name="Rectangle"/>
          <p:cNvSpPr/>
          <p:nvPr/>
        </p:nvSpPr>
        <p:spPr>
          <a:xfrm>
            <a:off x="357576" y="9485201"/>
            <a:ext cx="8131171" cy="648747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void compute(bst* b, ...) {…">
            <a:extLst>
              <a:ext uri="{FF2B5EF4-FFF2-40B4-BE49-F238E27FC236}">
                <a16:creationId xmlns:a16="http://schemas.microsoft.com/office/drawing/2014/main" id="{C5CF40A5-F39A-C55F-D0A1-EDE46F1CBB32}"/>
              </a:ext>
            </a:extLst>
          </p:cNvPr>
          <p:cNvSpPr txBox="1"/>
          <p:nvPr/>
        </p:nvSpPr>
        <p:spPr>
          <a:xfrm>
            <a:off x="8087179" y="4208834"/>
            <a:ext cx="15564391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4800">
                <a:latin typeface="Consolas" panose="020B0609020204030204" pitchFamily="49" charset="0"/>
              </a:rPr>
              <a:t> compute(</a:t>
            </a:r>
            <a:r>
              <a:rPr sz="4800" err="1">
                <a:latin typeface="Consolas" panose="020B0609020204030204" pitchFamily="49" charset="0"/>
              </a:rPr>
              <a:t>bst</a:t>
            </a:r>
            <a:r>
              <a:rPr sz="4800">
                <a:latin typeface="Consolas" panose="020B0609020204030204" pitchFamily="49" charset="0"/>
              </a:rPr>
              <a:t>* b, </a:t>
            </a:r>
            <a:r>
              <a:rPr lang="en-US"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4800">
                <a:latin typeface="Consolas" panose="020B0609020204030204" pitchFamily="49" charset="0"/>
              </a:rPr>
              <a:t> c[], </a:t>
            </a:r>
            <a:r>
              <a:rPr lang="en-US"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4800">
                <a:latin typeface="Consolas" panose="020B0609020204030204" pitchFamily="49" charset="0"/>
              </a:rPr>
              <a:t> a[]</a:t>
            </a:r>
            <a:r>
              <a:rPr sz="4800">
                <a:latin typeface="Consolas" panose="020B0609020204030204" pitchFamily="49" charset="0"/>
              </a:rPr>
              <a:t>)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sz="4800">
                <a:latin typeface="Consolas" panose="020B0609020204030204" pitchFamily="49" charset="0"/>
              </a:rPr>
              <a:t> (b) {</a:t>
            </a:r>
            <a:endParaRPr lang="en-US"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800">
                <a:latin typeface="Consolas" panose="020B0609020204030204" pitchFamily="49" charset="0"/>
              </a:rPr>
              <a:t> (b-&gt;l)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   </a:t>
            </a:r>
            <a:r>
              <a:rPr sz="4800">
                <a:latin typeface="Consolas" panose="020B0609020204030204" pitchFamily="49" charset="0"/>
              </a:rPr>
              <a:t>compute(b-&gt;l, c, a);</a:t>
            </a:r>
            <a:endParaRPr lang="en-US"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lang="en-US" sz="4800" err="1">
                <a:latin typeface="Consolas" panose="020B0609020204030204" pitchFamily="49" charset="0"/>
              </a:rPr>
              <a:t>i</a:t>
            </a:r>
            <a:r>
              <a:rPr lang="en-US" sz="4800">
                <a:latin typeface="Consolas" panose="020B0609020204030204" pitchFamily="49" charset="0"/>
              </a:rPr>
              <a:t> = b-&gt;</a:t>
            </a:r>
            <a:r>
              <a:rPr lang="en-US" sz="4800" err="1">
                <a:latin typeface="Consolas" panose="020B0609020204030204" pitchFamily="49" charset="0"/>
              </a:rPr>
              <a:t>e.first</a:t>
            </a:r>
            <a:r>
              <a:rPr lang="en-US" sz="4800">
                <a:latin typeface="Consolas" panose="020B0609020204030204" pitchFamily="49" charset="0"/>
              </a:rPr>
              <a:t>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a[</a:t>
            </a:r>
            <a:r>
              <a:rPr lang="en-US" sz="4800" err="1">
                <a:latin typeface="Consolas" panose="020B0609020204030204" pitchFamily="49" charset="0"/>
              </a:rPr>
              <a:t>i</a:t>
            </a:r>
            <a:r>
              <a:rPr lang="en-US" sz="4800">
                <a:latin typeface="Consolas" panose="020B0609020204030204" pitchFamily="49" charset="0"/>
              </a:rPr>
              <a:t>] = b-&gt;</a:t>
            </a:r>
            <a:r>
              <a:rPr lang="en-US" sz="4800" err="1">
                <a:latin typeface="Consolas" panose="020B0609020204030204" pitchFamily="49" charset="0"/>
              </a:rPr>
              <a:t>e.second</a:t>
            </a:r>
            <a:r>
              <a:rPr lang="en-US" sz="4800">
                <a:latin typeface="Consolas" panose="020B0609020204030204" pitchFamily="49" charset="0"/>
              </a:rPr>
              <a:t> * c[</a:t>
            </a:r>
            <a:r>
              <a:rPr lang="en-US" sz="4800" err="1">
                <a:latin typeface="Consolas" panose="020B0609020204030204" pitchFamily="49" charset="0"/>
              </a:rPr>
              <a:t>i</a:t>
            </a:r>
            <a:r>
              <a:rPr lang="en-US" sz="4800">
                <a:latin typeface="Consolas" panose="020B0609020204030204" pitchFamily="49" charset="0"/>
              </a:rPr>
              <a:t>];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800">
                <a:latin typeface="Consolas" panose="020B0609020204030204" pitchFamily="49" charset="0"/>
              </a:rPr>
              <a:t> (b-&gt;r)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   </a:t>
            </a:r>
            <a:r>
              <a:rPr sz="4800">
                <a:latin typeface="Consolas" panose="020B0609020204030204" pitchFamily="49" charset="0"/>
              </a:rPr>
              <a:t>compute(b-&gt;r, c, a);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}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64" name="void compute(bst* b, ...) {…"/>
          <p:cNvSpPr txBox="1"/>
          <p:nvPr/>
        </p:nvSpPr>
        <p:spPr>
          <a:xfrm>
            <a:off x="8087179" y="4196950"/>
            <a:ext cx="15564391" cy="896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sz="4800">
                <a:latin typeface="Consolas" panose="020B0609020204030204" pitchFamily="49" charset="0"/>
              </a:rPr>
              <a:t> compute(</a:t>
            </a:r>
            <a:r>
              <a:rPr sz="4800" err="1">
                <a:latin typeface="Consolas" panose="020B0609020204030204" pitchFamily="49" charset="0"/>
              </a:rPr>
              <a:t>bst</a:t>
            </a:r>
            <a:r>
              <a:rPr sz="4800">
                <a:latin typeface="Consolas" panose="020B0609020204030204" pitchFamily="49" charset="0"/>
              </a:rPr>
              <a:t>* b, </a:t>
            </a:r>
            <a:r>
              <a:rPr lang="en-US"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4800">
                <a:latin typeface="Consolas" panose="020B0609020204030204" pitchFamily="49" charset="0"/>
              </a:rPr>
              <a:t> c[], </a:t>
            </a:r>
            <a:r>
              <a:rPr lang="en-US"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4800">
                <a:latin typeface="Consolas" panose="020B0609020204030204" pitchFamily="49" charset="0"/>
              </a:rPr>
              <a:t> a[]</a:t>
            </a:r>
            <a:r>
              <a:rPr sz="4800">
                <a:latin typeface="Consolas" panose="020B0609020204030204" pitchFamily="49" charset="0"/>
              </a:rPr>
              <a:t>)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sz="4800">
                <a:latin typeface="Consolas" panose="020B0609020204030204" pitchFamily="49" charset="0"/>
              </a:rPr>
              <a:t> (b) {</a:t>
            </a:r>
            <a:endParaRPr lang="en-US"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800">
                <a:latin typeface="Consolas" panose="020B0609020204030204" pitchFamily="49" charset="0"/>
              </a:rPr>
              <a:t> (b-&gt;l)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solidFill>
                  <a:srgbClr val="BA2DA2"/>
                </a:solidFill>
                <a:latin typeface="Consolas" panose="020B0609020204030204" pitchFamily="49" charset="0"/>
              </a:rPr>
              <a:t>         </a:t>
            </a:r>
            <a:r>
              <a:rPr sz="4800">
                <a:solidFill>
                  <a:srgbClr val="BA2DA2"/>
                </a:solidFill>
                <a:latin typeface="Consolas" panose="020B0609020204030204" pitchFamily="49" charset="0"/>
              </a:rPr>
              <a:t># pragma </a:t>
            </a:r>
            <a:r>
              <a:rPr sz="4800" err="1">
                <a:solidFill>
                  <a:srgbClr val="BA2DA2"/>
                </a:solidFill>
                <a:latin typeface="Consolas" panose="020B0609020204030204" pitchFamily="49" charset="0"/>
              </a:rPr>
              <a:t>omp</a:t>
            </a:r>
            <a:r>
              <a:rPr sz="4800">
                <a:solidFill>
                  <a:srgbClr val="BA2DA2"/>
                </a:solidFill>
                <a:latin typeface="Consolas" panose="020B0609020204030204" pitchFamily="49" charset="0"/>
              </a:rPr>
              <a:t> task 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  </a:t>
            </a:r>
            <a:r>
              <a:rPr lang="en-US" sz="4800">
                <a:latin typeface="Consolas" panose="020B0609020204030204" pitchFamily="49" charset="0"/>
              </a:rPr>
              <a:t>     </a:t>
            </a:r>
            <a:r>
              <a:rPr sz="4800">
                <a:latin typeface="Consolas" panose="020B0609020204030204" pitchFamily="49" charset="0"/>
              </a:rPr>
              <a:t>compute(b-&gt;l, c, a);</a:t>
            </a:r>
            <a:endParaRPr lang="en-US"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lang="en-US" sz="4800" err="1">
                <a:latin typeface="Consolas" panose="020B0609020204030204" pitchFamily="49" charset="0"/>
              </a:rPr>
              <a:t>i</a:t>
            </a:r>
            <a:r>
              <a:rPr lang="en-US" sz="4800">
                <a:latin typeface="Consolas" panose="020B0609020204030204" pitchFamily="49" charset="0"/>
              </a:rPr>
              <a:t> = b-&gt;</a:t>
            </a:r>
            <a:r>
              <a:rPr lang="en-US" sz="4800" err="1">
                <a:latin typeface="Consolas" panose="020B0609020204030204" pitchFamily="49" charset="0"/>
              </a:rPr>
              <a:t>e.first</a:t>
            </a:r>
            <a:r>
              <a:rPr lang="en-US" sz="4800">
                <a:latin typeface="Consolas" panose="020B0609020204030204" pitchFamily="49" charset="0"/>
              </a:rPr>
              <a:t>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a[</a:t>
            </a:r>
            <a:r>
              <a:rPr lang="en-US" sz="4800" err="1">
                <a:latin typeface="Consolas" panose="020B0609020204030204" pitchFamily="49" charset="0"/>
              </a:rPr>
              <a:t>i</a:t>
            </a:r>
            <a:r>
              <a:rPr lang="en-US" sz="4800">
                <a:latin typeface="Consolas" panose="020B0609020204030204" pitchFamily="49" charset="0"/>
              </a:rPr>
              <a:t>] = b-&gt;</a:t>
            </a:r>
            <a:r>
              <a:rPr lang="en-US" sz="4800" err="1">
                <a:latin typeface="Consolas" panose="020B0609020204030204" pitchFamily="49" charset="0"/>
              </a:rPr>
              <a:t>e.second</a:t>
            </a:r>
            <a:r>
              <a:rPr lang="en-US" sz="4800">
                <a:latin typeface="Consolas" panose="020B0609020204030204" pitchFamily="49" charset="0"/>
              </a:rPr>
              <a:t> * c[</a:t>
            </a:r>
            <a:r>
              <a:rPr lang="en-US" sz="4800" err="1">
                <a:latin typeface="Consolas" panose="020B0609020204030204" pitchFamily="49" charset="0"/>
              </a:rPr>
              <a:t>i</a:t>
            </a:r>
            <a:r>
              <a:rPr lang="en-US" sz="4800">
                <a:latin typeface="Consolas" panose="020B0609020204030204" pitchFamily="49" charset="0"/>
              </a:rPr>
              <a:t>];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800">
                <a:latin typeface="Consolas" panose="020B0609020204030204" pitchFamily="49" charset="0"/>
              </a:rPr>
              <a:t> (b-&gt;r)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  </a:t>
            </a:r>
            <a:r>
              <a:rPr lang="en-US" sz="4800">
                <a:latin typeface="Consolas" panose="020B0609020204030204" pitchFamily="49" charset="0"/>
              </a:rPr>
              <a:t>     </a:t>
            </a:r>
            <a:r>
              <a:rPr sz="4800">
                <a:solidFill>
                  <a:srgbClr val="BA2DA2"/>
                </a:solidFill>
                <a:latin typeface="Consolas" panose="020B0609020204030204" pitchFamily="49" charset="0"/>
              </a:rPr>
              <a:t># pragma </a:t>
            </a:r>
            <a:r>
              <a:rPr sz="4800" err="1">
                <a:solidFill>
                  <a:srgbClr val="BA2DA2"/>
                </a:solidFill>
                <a:latin typeface="Consolas" panose="020B0609020204030204" pitchFamily="49" charset="0"/>
              </a:rPr>
              <a:t>omp</a:t>
            </a:r>
            <a:r>
              <a:rPr sz="4800">
                <a:solidFill>
                  <a:srgbClr val="BA2DA2"/>
                </a:solidFill>
                <a:latin typeface="Consolas" panose="020B0609020204030204" pitchFamily="49" charset="0"/>
              </a:rPr>
              <a:t> task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  </a:t>
            </a:r>
            <a:r>
              <a:rPr lang="en-US" sz="4800">
                <a:latin typeface="Consolas" panose="020B0609020204030204" pitchFamily="49" charset="0"/>
              </a:rPr>
              <a:t>     </a:t>
            </a:r>
            <a:r>
              <a:rPr sz="4800">
                <a:latin typeface="Consolas" panose="020B0609020204030204" pitchFamily="49" charset="0"/>
              </a:rPr>
              <a:t>compute(b-&gt;r, c, a);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}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5" name="Equation"/>
              <p:cNvSpPr txBox="1"/>
              <p:nvPr/>
            </p:nvSpPr>
            <p:spPr>
              <a:xfrm>
                <a:off x="10482557" y="2584786"/>
                <a:ext cx="3414748" cy="10464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526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557" y="2584786"/>
                <a:ext cx="3414748" cy="1046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66" name="Rectangle"/>
          <p:cNvSpPr/>
          <p:nvPr/>
        </p:nvSpPr>
        <p:spPr>
          <a:xfrm>
            <a:off x="8983147" y="7294057"/>
            <a:ext cx="11241030" cy="1402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7" name="Rectangle"/>
          <p:cNvSpPr/>
          <p:nvPr/>
        </p:nvSpPr>
        <p:spPr>
          <a:xfrm>
            <a:off x="8952501" y="5856171"/>
            <a:ext cx="11241030" cy="1389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8" name="Rectangle"/>
          <p:cNvSpPr/>
          <p:nvPr/>
        </p:nvSpPr>
        <p:spPr>
          <a:xfrm>
            <a:off x="8925048" y="8744799"/>
            <a:ext cx="11241030" cy="13891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1" name="Dense array"/>
          <p:cNvSpPr txBox="1"/>
          <p:nvPr/>
        </p:nvSpPr>
        <p:spPr>
          <a:xfrm>
            <a:off x="16000976" y="2936734"/>
            <a:ext cx="2373936" cy="5639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Dense array</a:t>
            </a:r>
          </a:p>
        </p:txBody>
      </p:sp>
      <p:sp>
        <p:nvSpPr>
          <p:cNvPr id="5272" name="Line"/>
          <p:cNvSpPr/>
          <p:nvPr/>
        </p:nvSpPr>
        <p:spPr>
          <a:xfrm flipH="1" flipV="1">
            <a:off x="13980432" y="3218700"/>
            <a:ext cx="1937417" cy="0"/>
          </a:xfrm>
          <a:prstGeom prst="line">
            <a:avLst/>
          </a:prstGeom>
          <a:ln w="63500">
            <a:solidFill>
              <a:srgbClr val="2A63B9">
                <a:alpha val="70000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273" name="Dense array"/>
          <p:cNvSpPr txBox="1"/>
          <p:nvPr/>
        </p:nvSpPr>
        <p:spPr>
          <a:xfrm>
            <a:off x="6004950" y="2945187"/>
            <a:ext cx="2373936" cy="5639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Dense array</a:t>
            </a:r>
          </a:p>
        </p:txBody>
      </p:sp>
      <p:sp>
        <p:nvSpPr>
          <p:cNvPr id="5274" name="Line"/>
          <p:cNvSpPr/>
          <p:nvPr/>
        </p:nvSpPr>
        <p:spPr>
          <a:xfrm>
            <a:off x="8462013" y="3218700"/>
            <a:ext cx="1895148" cy="0"/>
          </a:xfrm>
          <a:prstGeom prst="line">
            <a:avLst/>
          </a:prstGeom>
          <a:ln w="63500">
            <a:solidFill>
              <a:srgbClr val="2A63B9">
                <a:alpha val="70000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275" name="BST"/>
          <p:cNvSpPr txBox="1"/>
          <p:nvPr/>
        </p:nvSpPr>
        <p:spPr>
          <a:xfrm>
            <a:off x="14102213" y="2234658"/>
            <a:ext cx="1002898" cy="5639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BST</a:t>
            </a:r>
          </a:p>
        </p:txBody>
      </p:sp>
      <p:sp>
        <p:nvSpPr>
          <p:cNvPr id="5276" name="Line"/>
          <p:cNvSpPr/>
          <p:nvPr/>
        </p:nvSpPr>
        <p:spPr>
          <a:xfrm flipH="1">
            <a:off x="12625211" y="2530866"/>
            <a:ext cx="1397490" cy="307037"/>
          </a:xfrm>
          <a:prstGeom prst="line">
            <a:avLst/>
          </a:prstGeom>
          <a:ln w="63500">
            <a:solidFill>
              <a:srgbClr val="2A63B9">
                <a:alpha val="70000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B7C00AC7-5CAF-05D7-5CE8-B5AA33F851DB}"/>
              </a:ext>
            </a:extLst>
          </p:cNvPr>
          <p:cNvSpPr/>
          <p:nvPr/>
        </p:nvSpPr>
        <p:spPr>
          <a:xfrm>
            <a:off x="3647423" y="8658560"/>
            <a:ext cx="1037277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E68A75B9-D8AF-E129-E53B-92C4D5D5DCD1}"/>
              </a:ext>
            </a:extLst>
          </p:cNvPr>
          <p:cNvSpPr/>
          <p:nvPr/>
        </p:nvSpPr>
        <p:spPr>
          <a:xfrm>
            <a:off x="4483001" y="8646793"/>
            <a:ext cx="1037278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90280AA-CE0C-C5A8-0228-BB6F17FE2988}"/>
              </a:ext>
            </a:extLst>
          </p:cNvPr>
          <p:cNvSpPr/>
          <p:nvPr/>
        </p:nvSpPr>
        <p:spPr>
          <a:xfrm>
            <a:off x="5594742" y="8589349"/>
            <a:ext cx="1037277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51" dur="indefinite" fill="hold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55" dur="indefinite" fill="hold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4" grpId="0" animBg="1" advAuto="0"/>
      <p:bldP spid="5255" grpId="0" animBg="1" advAuto="0"/>
      <p:bldP spid="5255" grpId="1" animBg="1" advAuto="0"/>
      <p:bldP spid="5256" grpId="0" animBg="1" advAuto="0"/>
      <p:bldP spid="5256" grpId="1" animBg="1" advAuto="0"/>
      <p:bldP spid="5258" grpId="0" animBg="1" advAuto="0"/>
      <p:bldP spid="5259" grpId="0" animBg="1" advAuto="0"/>
      <p:bldP spid="5260" grpId="0" animBg="1" advAuto="0"/>
      <p:bldP spid="9" grpId="0" animBg="1" advAuto="0"/>
      <p:bldP spid="9" grpId="1" animBg="1"/>
      <p:bldP spid="5264" grpId="0" animBg="1" advAuto="0"/>
      <p:bldP spid="5266" grpId="0" animBg="1" advAuto="0"/>
      <p:bldP spid="5267" grpId="0" animBg="1" advAuto="0"/>
      <p:bldP spid="5268" grpId="0" animBg="1" advAuto="0"/>
      <p:bldP spid="5271" grpId="0" animBg="1"/>
      <p:bldP spid="5272" grpId="0" animBg="1"/>
      <p:bldP spid="5273" grpId="0" animBg="1"/>
      <p:bldP spid="5274" grpId="0" animBg="1"/>
      <p:bldP spid="5275" grpId="0" animBg="1"/>
      <p:bldP spid="5276" grpId="0" animBg="1"/>
      <p:bldP spid="3" grpId="0" animBg="1" advAuto="0"/>
      <p:bldP spid="3" grpId="1" animBg="1"/>
      <p:bldP spid="4" grpId="0" animBg="1" advAuto="0"/>
      <p:bldP spid="5" grpId="0" animBg="1" advAuto="0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5281" name="Compiler generates code to compute on pointer-based data structures directly from specifications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1976463"/>
          </a:xfrm>
          <a:prstGeom prst="rect">
            <a:avLst/>
          </a:prstGeom>
        </p:spPr>
        <p:txBody>
          <a:bodyPr/>
          <a:lstStyle/>
          <a:p>
            <a:r>
              <a:t>Compiler </a:t>
            </a:r>
            <a:r>
              <a:rPr lang="en-US"/>
              <a:t>can </a:t>
            </a:r>
            <a:r>
              <a:t>generate code to compute on pointer-based data structures directly from </a:t>
            </a:r>
            <a:r>
              <a:rPr lang="en-US"/>
              <a:t>node schemas</a:t>
            </a:r>
            <a:endParaRPr/>
          </a:p>
        </p:txBody>
      </p:sp>
      <p:sp>
        <p:nvSpPr>
          <p:cNvPr id="5282" name="pair&lt;int32_t,double&gt;…"/>
          <p:cNvSpPr txBox="1"/>
          <p:nvPr/>
        </p:nvSpPr>
        <p:spPr>
          <a:xfrm>
            <a:off x="9907758" y="4223844"/>
            <a:ext cx="11940769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pair&lt;</a:t>
            </a: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sz="4800">
                <a:latin typeface="Consolas" panose="020B0609020204030204" pitchFamily="49" charset="0"/>
              </a:rPr>
              <a:t>,</a:t>
            </a: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sz="4800">
                <a:latin typeface="Consolas" panose="020B0609020204030204" pitchFamily="49" charset="0"/>
              </a:rPr>
              <a:t>&gt;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 err="1">
                <a:latin typeface="Consolas" panose="020B0609020204030204" pitchFamily="49" charset="0"/>
              </a:rPr>
              <a:t>iter</a:t>
            </a:r>
            <a:r>
              <a:rPr sz="4800">
                <a:latin typeface="Consolas" panose="020B0609020204030204" pitchFamily="49" charset="0"/>
              </a:rPr>
              <a:t>(</a:t>
            </a:r>
            <a:r>
              <a:rPr sz="4800" err="1">
                <a:latin typeface="Consolas" panose="020B0609020204030204" pitchFamily="49" charset="0"/>
              </a:rPr>
              <a:t>bst</a:t>
            </a:r>
            <a:r>
              <a:rPr sz="4800">
                <a:latin typeface="Consolas" panose="020B0609020204030204" pitchFamily="49" charset="0"/>
              </a:rPr>
              <a:t>* b)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sz="4800">
                <a:latin typeface="Consolas" panose="020B0609020204030204" pitchFamily="49" charset="0"/>
              </a:rPr>
              <a:t> (b) {</a:t>
            </a:r>
            <a:endParaRPr lang="en-US"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800">
                <a:latin typeface="Consolas" panose="020B0609020204030204" pitchFamily="49" charset="0"/>
              </a:rPr>
              <a:t> (b-&gt;l)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  </a:t>
            </a:r>
            <a:r>
              <a:rPr lang="en-US" sz="4800">
                <a:latin typeface="Consolas" panose="020B0609020204030204" pitchFamily="49" charset="0"/>
              </a:rPr>
              <a:t>     </a:t>
            </a:r>
            <a:r>
              <a:rPr sz="4800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sz="4800">
                <a:latin typeface="Consolas" panose="020B0609020204030204" pitchFamily="49" charset="0"/>
              </a:rPr>
              <a:t> </a:t>
            </a:r>
            <a:r>
              <a:rPr sz="4800" err="1">
                <a:latin typeface="Consolas" panose="020B0609020204030204" pitchFamily="49" charset="0"/>
              </a:rPr>
              <a:t>iter</a:t>
            </a:r>
            <a:r>
              <a:rPr sz="4800">
                <a:latin typeface="Consolas" panose="020B0609020204030204" pitchFamily="49" charset="0"/>
              </a:rPr>
              <a:t>(b-&gt;l);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  </a:t>
            </a:r>
            <a:r>
              <a:rPr lang="en-US" sz="4800">
                <a:latin typeface="Consolas" panose="020B0609020204030204" pitchFamily="49" charset="0"/>
              </a:rPr>
              <a:t>  </a:t>
            </a:r>
            <a:r>
              <a:rPr sz="4800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sz="4800">
                <a:latin typeface="Consolas" panose="020B0609020204030204" pitchFamily="49" charset="0"/>
              </a:rPr>
              <a:t> b-&gt;e;</a:t>
            </a:r>
            <a:endParaRPr lang="en-US"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800">
                <a:latin typeface="Consolas" panose="020B0609020204030204" pitchFamily="49" charset="0"/>
              </a:rPr>
              <a:t>      </a:t>
            </a:r>
            <a:r>
              <a:rPr lang="en-US" sz="480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800">
                <a:latin typeface="Consolas" panose="020B0609020204030204" pitchFamily="49" charset="0"/>
              </a:rPr>
              <a:t> (b-&gt;r)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 </a:t>
            </a:r>
            <a:r>
              <a:rPr lang="en-US" sz="4800">
                <a:latin typeface="Consolas" panose="020B0609020204030204" pitchFamily="49" charset="0"/>
              </a:rPr>
              <a:t>  </a:t>
            </a:r>
            <a:r>
              <a:rPr sz="4800">
                <a:latin typeface="Consolas" panose="020B0609020204030204" pitchFamily="49" charset="0"/>
              </a:rPr>
              <a:t> </a:t>
            </a:r>
            <a:r>
              <a:rPr lang="en-US" sz="4800">
                <a:latin typeface="Consolas" panose="020B0609020204030204" pitchFamily="49" charset="0"/>
              </a:rPr>
              <a:t>   </a:t>
            </a:r>
            <a:r>
              <a:rPr sz="4800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sz="4800">
                <a:latin typeface="Consolas" panose="020B0609020204030204" pitchFamily="49" charset="0"/>
              </a:rPr>
              <a:t> </a:t>
            </a:r>
            <a:r>
              <a:rPr sz="4800" err="1">
                <a:latin typeface="Consolas" panose="020B0609020204030204" pitchFamily="49" charset="0"/>
              </a:rPr>
              <a:t>iter</a:t>
            </a:r>
            <a:r>
              <a:rPr sz="4800">
                <a:latin typeface="Consolas" panose="020B0609020204030204" pitchFamily="49" charset="0"/>
              </a:rPr>
              <a:t>(b-&gt;r);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lang="en-US" sz="4800"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}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83" name="Rectangle"/>
          <p:cNvSpPr/>
          <p:nvPr/>
        </p:nvSpPr>
        <p:spPr>
          <a:xfrm>
            <a:off x="11551015" y="5833350"/>
            <a:ext cx="7324119" cy="1454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4" name="Rectangle"/>
          <p:cNvSpPr/>
          <p:nvPr/>
        </p:nvSpPr>
        <p:spPr>
          <a:xfrm>
            <a:off x="11326951" y="7287904"/>
            <a:ext cx="7324119" cy="723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5" name="Rectangle"/>
          <p:cNvSpPr/>
          <p:nvPr/>
        </p:nvSpPr>
        <p:spPr>
          <a:xfrm>
            <a:off x="12022439" y="8011081"/>
            <a:ext cx="7125650" cy="14545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6" name="def bst {…"/>
          <p:cNvSpPr txBox="1"/>
          <p:nvPr/>
        </p:nvSpPr>
        <p:spPr>
          <a:xfrm>
            <a:off x="2555071" y="5278305"/>
            <a:ext cx="6529031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sz="4800">
                <a:latin typeface="Consolas" panose="020B0609020204030204" pitchFamily="49" charset="0"/>
              </a:rPr>
              <a:t> </a:t>
            </a:r>
            <a:r>
              <a:rPr sz="4800" err="1">
                <a:latin typeface="Consolas" panose="020B0609020204030204" pitchFamily="49" charset="0"/>
              </a:rPr>
              <a:t>bst</a:t>
            </a:r>
            <a:r>
              <a:rPr sz="4800">
                <a:latin typeface="Consolas" panose="020B0609020204030204" pitchFamily="49" charset="0"/>
              </a:rPr>
              <a:t>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e : </a:t>
            </a:r>
            <a:r>
              <a:rPr sz="480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elem</a:t>
            </a: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nonempty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l : </a:t>
            </a:r>
            <a:r>
              <a:rPr sz="4800" err="1">
                <a:latin typeface="Consolas" panose="020B0609020204030204" pitchFamily="49" charset="0"/>
              </a:rPr>
              <a:t>bst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r : </a:t>
            </a:r>
            <a:r>
              <a:rPr sz="4800" err="1">
                <a:latin typeface="Consolas" panose="020B0609020204030204" pitchFamily="49" charset="0"/>
              </a:rPr>
              <a:t>bst</a:t>
            </a:r>
            <a:endParaRPr sz="480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  </a:t>
            </a:r>
            <a:r>
              <a:rPr sz="48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seq</a:t>
            </a:r>
            <a:r>
              <a:rPr sz="4800">
                <a:solidFill>
                  <a:srgbClr val="BA2DA2"/>
                </a:solidFill>
                <a:latin typeface="Consolas" panose="020B0609020204030204" pitchFamily="49" charset="0"/>
              </a:rPr>
              <a:t> </a:t>
            </a:r>
            <a:r>
              <a:rPr sz="4800">
                <a:latin typeface="Consolas" panose="020B0609020204030204" pitchFamily="49" charset="0"/>
              </a:rPr>
              <a:t>= l, e, r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8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93" name="Rectangle"/>
          <p:cNvSpPr/>
          <p:nvPr/>
        </p:nvSpPr>
        <p:spPr>
          <a:xfrm>
            <a:off x="2881410" y="6824881"/>
            <a:ext cx="4052955" cy="717259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4" name="Rectangle"/>
          <p:cNvSpPr/>
          <p:nvPr/>
        </p:nvSpPr>
        <p:spPr>
          <a:xfrm>
            <a:off x="2881410" y="7570753"/>
            <a:ext cx="4052955" cy="728289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5" name="Rectangle"/>
          <p:cNvSpPr/>
          <p:nvPr/>
        </p:nvSpPr>
        <p:spPr>
          <a:xfrm>
            <a:off x="2990591" y="6120611"/>
            <a:ext cx="6317575" cy="737385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6" name="Rectangle"/>
          <p:cNvSpPr/>
          <p:nvPr/>
        </p:nvSpPr>
        <p:spPr>
          <a:xfrm>
            <a:off x="1956775" y="5436467"/>
            <a:ext cx="6620847" cy="708773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7" name="Rectangle"/>
          <p:cNvSpPr/>
          <p:nvPr/>
        </p:nvSpPr>
        <p:spPr>
          <a:xfrm>
            <a:off x="4906644" y="9209869"/>
            <a:ext cx="8131171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9" name="Rectangle"/>
          <p:cNvSpPr/>
          <p:nvPr/>
        </p:nvSpPr>
        <p:spPr>
          <a:xfrm>
            <a:off x="4966314" y="8299042"/>
            <a:ext cx="1037277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00" name="Rectangle"/>
          <p:cNvSpPr/>
          <p:nvPr/>
        </p:nvSpPr>
        <p:spPr>
          <a:xfrm>
            <a:off x="5923841" y="8356155"/>
            <a:ext cx="1037278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01" name="Rectangle"/>
          <p:cNvSpPr/>
          <p:nvPr/>
        </p:nvSpPr>
        <p:spPr>
          <a:xfrm>
            <a:off x="6971956" y="8268123"/>
            <a:ext cx="1037277" cy="853714"/>
          </a:xfrm>
          <a:prstGeom prst="rect">
            <a:avLst/>
          </a:prstGeom>
          <a:solidFill>
            <a:srgbClr val="FFFFFF">
              <a:alpha val="69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quation">
                <a:extLst>
                  <a:ext uri="{FF2B5EF4-FFF2-40B4-BE49-F238E27FC236}">
                    <a16:creationId xmlns:a16="http://schemas.microsoft.com/office/drawing/2014/main" id="{9B8D1998-483C-D1F3-F471-A19561923F8A}"/>
                  </a:ext>
                </a:extLst>
              </p:cNvPr>
              <p:cNvSpPr txBox="1"/>
              <p:nvPr/>
            </p:nvSpPr>
            <p:spPr>
              <a:xfrm>
                <a:off x="10482557" y="2584786"/>
                <a:ext cx="3414748" cy="10464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3" name="Equation">
                <a:extLst>
                  <a:ext uri="{FF2B5EF4-FFF2-40B4-BE49-F238E27FC236}">
                    <a16:creationId xmlns:a16="http://schemas.microsoft.com/office/drawing/2014/main" id="{9B8D1998-483C-D1F3-F471-A1956192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557" y="2584786"/>
                <a:ext cx="3414748" cy="1046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ense array">
            <a:extLst>
              <a:ext uri="{FF2B5EF4-FFF2-40B4-BE49-F238E27FC236}">
                <a16:creationId xmlns:a16="http://schemas.microsoft.com/office/drawing/2014/main" id="{EB983157-CD51-0702-5A3D-73CA2763DACD}"/>
              </a:ext>
            </a:extLst>
          </p:cNvPr>
          <p:cNvSpPr txBox="1"/>
          <p:nvPr/>
        </p:nvSpPr>
        <p:spPr>
          <a:xfrm>
            <a:off x="16000975" y="2936734"/>
            <a:ext cx="2650095" cy="5639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/>
              <a:t>Sparse vector</a:t>
            </a:r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1686943-EF73-3498-695B-3AA9E4F9E631}"/>
              </a:ext>
            </a:extLst>
          </p:cNvPr>
          <p:cNvSpPr/>
          <p:nvPr/>
        </p:nvSpPr>
        <p:spPr>
          <a:xfrm flipH="1" flipV="1">
            <a:off x="13980432" y="3218700"/>
            <a:ext cx="1937417" cy="0"/>
          </a:xfrm>
          <a:prstGeom prst="line">
            <a:avLst/>
          </a:prstGeom>
          <a:ln w="63500">
            <a:solidFill>
              <a:srgbClr val="2A63B9">
                <a:alpha val="70000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" name="Dense array">
            <a:extLst>
              <a:ext uri="{FF2B5EF4-FFF2-40B4-BE49-F238E27FC236}">
                <a16:creationId xmlns:a16="http://schemas.microsoft.com/office/drawing/2014/main" id="{6683F1D9-D75D-082D-D106-85B272FD6DC8}"/>
              </a:ext>
            </a:extLst>
          </p:cNvPr>
          <p:cNvSpPr txBox="1"/>
          <p:nvPr/>
        </p:nvSpPr>
        <p:spPr>
          <a:xfrm>
            <a:off x="5732930" y="2945187"/>
            <a:ext cx="2645956" cy="5639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/>
              <a:t>Sparse vector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AE0CD6C4-9435-AF3D-B717-E5B8C79FFC6C}"/>
              </a:ext>
            </a:extLst>
          </p:cNvPr>
          <p:cNvSpPr/>
          <p:nvPr/>
        </p:nvSpPr>
        <p:spPr>
          <a:xfrm>
            <a:off x="8462013" y="3218700"/>
            <a:ext cx="1895148" cy="0"/>
          </a:xfrm>
          <a:prstGeom prst="line">
            <a:avLst/>
          </a:prstGeom>
          <a:ln w="63500">
            <a:solidFill>
              <a:srgbClr val="2A63B9">
                <a:alpha val="70000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8" name="BST">
            <a:extLst>
              <a:ext uri="{FF2B5EF4-FFF2-40B4-BE49-F238E27FC236}">
                <a16:creationId xmlns:a16="http://schemas.microsoft.com/office/drawing/2014/main" id="{EE085621-F6F9-BB1E-5CD9-8D08F262557D}"/>
              </a:ext>
            </a:extLst>
          </p:cNvPr>
          <p:cNvSpPr txBox="1"/>
          <p:nvPr/>
        </p:nvSpPr>
        <p:spPr>
          <a:xfrm>
            <a:off x="14102213" y="2234658"/>
            <a:ext cx="1002898" cy="5639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BST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6CA9FAD8-CA07-225B-1B31-46E315A852EB}"/>
              </a:ext>
            </a:extLst>
          </p:cNvPr>
          <p:cNvSpPr/>
          <p:nvPr/>
        </p:nvSpPr>
        <p:spPr>
          <a:xfrm flipH="1">
            <a:off x="12625211" y="2530866"/>
            <a:ext cx="1397490" cy="307037"/>
          </a:xfrm>
          <a:prstGeom prst="line">
            <a:avLst/>
          </a:prstGeom>
          <a:ln w="63500">
            <a:solidFill>
              <a:srgbClr val="2A63B9">
                <a:alpha val="70000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2" grpId="0" animBg="1" advAuto="0"/>
      <p:bldP spid="5283" grpId="0" animBg="1" advAuto="0"/>
      <p:bldP spid="5284" grpId="0" animBg="1" advAuto="0"/>
      <p:bldP spid="5285" grpId="0" animBg="1" advAuto="0"/>
      <p:bldP spid="5286" grpId="0" animBg="1" advAuto="0"/>
      <p:bldP spid="5293" grpId="0" animBg="1" advAuto="0"/>
      <p:bldP spid="5293" grpId="1" animBg="1"/>
      <p:bldP spid="5294" grpId="0" animBg="1" advAuto="0"/>
      <p:bldP spid="5294" grpId="1" animBg="1"/>
      <p:bldP spid="5295" grpId="0" animBg="1" advAuto="0"/>
      <p:bldP spid="5296" grpId="0" animBg="1" advAuto="0"/>
      <p:bldP spid="5297" grpId="0" animBg="1" advAuto="0"/>
      <p:bldP spid="5299" grpId="0" animBg="1" advAuto="0"/>
      <p:bldP spid="5299" grpId="1" animBg="1"/>
      <p:bldP spid="5299" grpId="2" animBg="1"/>
      <p:bldP spid="5300" grpId="0" animBg="1"/>
      <p:bldP spid="5301" grpId="0" animBg="1" advAuto="0"/>
      <p:bldP spid="530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00DA6C-7C57-E70B-4CC4-057E82375552}"/>
              </a:ext>
            </a:extLst>
          </p:cNvPr>
          <p:cNvSpPr txBox="1"/>
          <p:nvPr/>
        </p:nvSpPr>
        <p:spPr>
          <a:xfrm>
            <a:off x="914399" y="2230462"/>
            <a:ext cx="22633381" cy="11603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4400" dirty="0">
                <a:latin typeface="Consolas" panose="020B0609020204030204" pitchFamily="49" charset="0"/>
              </a:rPr>
              <a:t> compute(</a:t>
            </a:r>
            <a:r>
              <a:rPr lang="en-US" sz="4400" dirty="0" err="1">
                <a:latin typeface="Consolas" panose="020B0609020204030204" pitchFamily="49" charset="0"/>
              </a:rPr>
              <a:t>bst</a:t>
            </a:r>
            <a:r>
              <a:rPr lang="en-US" sz="4400" dirty="0">
                <a:latin typeface="Consolas" panose="020B0609020204030204" pitchFamily="49" charset="0"/>
              </a:rPr>
              <a:t>* b, 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    int32_t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c_pos</a:t>
            </a:r>
            <a:r>
              <a:rPr lang="en-US" sz="4400" dirty="0">
                <a:latin typeface="Consolas" panose="020B0609020204030204" pitchFamily="49" charset="0"/>
              </a:rPr>
              <a:t>[],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c_crd</a:t>
            </a:r>
            <a:r>
              <a:rPr lang="en-US" sz="4400" dirty="0">
                <a:latin typeface="Consolas" panose="020B0609020204030204" pitchFamily="49" charset="0"/>
              </a:rPr>
              <a:t>[],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4400" dirty="0">
                <a:latin typeface="Consolas" panose="020B0609020204030204" pitchFamily="49" charset="0"/>
              </a:rPr>
              <a:t> c[], 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    double</a:t>
            </a:r>
            <a:r>
              <a:rPr lang="en-US" sz="4400" dirty="0">
                <a:latin typeface="Consolas" panose="020B0609020204030204" pitchFamily="49" charset="0"/>
              </a:rPr>
              <a:t> a[])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  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auto</a:t>
            </a:r>
            <a:r>
              <a:rPr lang="en-US" sz="4400" dirty="0">
                <a:latin typeface="Consolas" panose="020B0609020204030204" pitchFamily="49" charset="0"/>
              </a:rPr>
              <a:t> biter = </a:t>
            </a:r>
            <a:r>
              <a:rPr lang="en-US" sz="4400" dirty="0" err="1">
                <a:latin typeface="Consolas" panose="020B0609020204030204" pitchFamily="49" charset="0"/>
              </a:rPr>
              <a:t>iter</a:t>
            </a:r>
            <a:r>
              <a:rPr lang="en-US" sz="4400" dirty="0">
                <a:latin typeface="Consolas" panose="020B0609020204030204" pitchFamily="49" charset="0"/>
              </a:rPr>
              <a:t>(b);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  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auto</a:t>
            </a:r>
            <a:r>
              <a:rPr lang="en-US" sz="4400" dirty="0">
                <a:latin typeface="Consolas" panose="020B0609020204030204" pitchFamily="49" charset="0"/>
              </a:rPr>
              <a:t> [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, </a:t>
            </a:r>
            <a:r>
              <a:rPr lang="en-US" sz="4400" dirty="0" err="1">
                <a:latin typeface="Consolas" panose="020B0609020204030204" pitchFamily="49" charset="0"/>
              </a:rPr>
              <a:t>bv</a:t>
            </a:r>
            <a:r>
              <a:rPr lang="en-US" sz="4400" dirty="0">
                <a:latin typeface="Consolas" panose="020B0609020204030204" pitchFamily="49" charset="0"/>
              </a:rPr>
              <a:t>] = biter();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  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pc = </a:t>
            </a:r>
            <a:r>
              <a:rPr lang="en-US" sz="4400" dirty="0" err="1">
                <a:latin typeface="Consolas" panose="020B0609020204030204" pitchFamily="49" charset="0"/>
              </a:rPr>
              <a:t>c_pos</a:t>
            </a:r>
            <a:r>
              <a:rPr lang="en-US" sz="4400" dirty="0">
                <a:latin typeface="Consolas" panose="020B0609020204030204" pitchFamily="49" charset="0"/>
              </a:rPr>
              <a:t>[</a:t>
            </a:r>
            <a:r>
              <a:rPr lang="en-US" sz="4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4400" dirty="0">
                <a:latin typeface="Consolas" panose="020B0609020204030204" pitchFamily="49" charset="0"/>
              </a:rPr>
              <a:t>];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   </a:t>
            </a:r>
            <a:r>
              <a:rPr lang="en-US" sz="44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4400" dirty="0">
                <a:latin typeface="Consolas" panose="020B0609020204030204" pitchFamily="49" charset="0"/>
              </a:rPr>
              <a:t> (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 != </a:t>
            </a:r>
            <a:r>
              <a:rPr lang="en-US" sz="4400" dirty="0">
                <a:solidFill>
                  <a:srgbClr val="098658"/>
                </a:solidFill>
                <a:latin typeface="Consolas" panose="020B0609020204030204" pitchFamily="49" charset="0"/>
              </a:rPr>
              <a:t>-1</a:t>
            </a:r>
            <a:r>
              <a:rPr lang="en-US" sz="4400" dirty="0">
                <a:latin typeface="Consolas" panose="020B0609020204030204" pitchFamily="49" charset="0"/>
              </a:rPr>
              <a:t> &amp;&amp; pc &lt; </a:t>
            </a:r>
            <a:r>
              <a:rPr lang="en-US" sz="4400" dirty="0" err="1">
                <a:latin typeface="Consolas" panose="020B0609020204030204" pitchFamily="49" charset="0"/>
              </a:rPr>
              <a:t>c_pos</a:t>
            </a:r>
            <a:r>
              <a:rPr lang="en-US" sz="4400" dirty="0">
                <a:latin typeface="Consolas" panose="020B0609020204030204" pitchFamily="49" charset="0"/>
              </a:rPr>
              <a:t>[</a:t>
            </a:r>
            <a:r>
              <a:rPr lang="en-US" sz="4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4400" dirty="0">
                <a:latin typeface="Consolas" panose="020B0609020204030204" pitchFamily="49" charset="0"/>
              </a:rPr>
              <a:t>]) {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400" dirty="0">
              <a:latin typeface="Consolas" panose="020B0609020204030204" pitchFamily="49" charset="0"/>
            </a:endParaRPr>
          </a:p>
          <a:p>
            <a:pPr algn="l"/>
            <a:r>
              <a:rPr lang="en-US" sz="4400" dirty="0">
                <a:latin typeface="Consolas" panose="020B0609020204030204" pitchFamily="49" charset="0"/>
              </a:rPr>
              <a:t>     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ic</a:t>
            </a:r>
            <a:r>
              <a:rPr lang="en-US" sz="4400" dirty="0">
                <a:latin typeface="Consolas" panose="020B0609020204030204" pitchFamily="49" charset="0"/>
              </a:rPr>
              <a:t> = </a:t>
            </a:r>
            <a:r>
              <a:rPr lang="en-US" sz="4400" dirty="0" err="1">
                <a:latin typeface="Consolas" panose="020B0609020204030204" pitchFamily="49" charset="0"/>
              </a:rPr>
              <a:t>c_crd</a:t>
            </a:r>
            <a:r>
              <a:rPr lang="en-US" sz="4400" dirty="0">
                <a:latin typeface="Consolas" panose="020B0609020204030204" pitchFamily="49" charset="0"/>
              </a:rPr>
              <a:t>[pc];</a:t>
            </a:r>
          </a:p>
          <a:p>
            <a:pPr algn="l"/>
            <a:r>
              <a:rPr lang="en-US" sz="4400" dirty="0">
                <a:latin typeface="Consolas" panose="020B0609020204030204" pitchFamily="49" charset="0"/>
              </a:rPr>
              <a:t>     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i</a:t>
            </a:r>
            <a:r>
              <a:rPr lang="en-US" sz="4400" dirty="0">
                <a:latin typeface="Consolas" panose="020B0609020204030204" pitchFamily="49" charset="0"/>
              </a:rPr>
              <a:t> = min(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, </a:t>
            </a:r>
            <a:r>
              <a:rPr lang="en-US" sz="4400" dirty="0" err="1">
                <a:latin typeface="Consolas" panose="020B0609020204030204" pitchFamily="49" charset="0"/>
              </a:rPr>
              <a:t>ic</a:t>
            </a:r>
            <a:r>
              <a:rPr lang="en-US" sz="4400" dirty="0"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4400" dirty="0">
                <a:latin typeface="Consolas" panose="020B0609020204030204" pitchFamily="49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400" dirty="0">
                <a:latin typeface="Consolas" panose="020B0609020204030204" pitchFamily="49" charset="0"/>
              </a:rPr>
              <a:t> (</a:t>
            </a:r>
            <a:r>
              <a:rPr lang="en-US" sz="4400" dirty="0" err="1">
                <a:latin typeface="Consolas" panose="020B0609020204030204" pitchFamily="49" charset="0"/>
              </a:rPr>
              <a:t>i</a:t>
            </a:r>
            <a:r>
              <a:rPr lang="en-US" sz="4400" dirty="0">
                <a:latin typeface="Consolas" panose="020B0609020204030204" pitchFamily="49" charset="0"/>
              </a:rPr>
              <a:t> == 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 &amp;&amp; </a:t>
            </a:r>
            <a:r>
              <a:rPr lang="en-US" sz="4400" dirty="0" err="1">
                <a:latin typeface="Consolas" panose="020B0609020204030204" pitchFamily="49" charset="0"/>
              </a:rPr>
              <a:t>i</a:t>
            </a:r>
            <a:r>
              <a:rPr lang="en-US" sz="4400" dirty="0">
                <a:latin typeface="Consolas" panose="020B0609020204030204" pitchFamily="49" charset="0"/>
              </a:rPr>
              <a:t> == </a:t>
            </a:r>
            <a:r>
              <a:rPr lang="en-US" sz="4400" dirty="0" err="1">
                <a:latin typeface="Consolas" panose="020B0609020204030204" pitchFamily="49" charset="0"/>
              </a:rPr>
              <a:t>ic</a:t>
            </a:r>
            <a:r>
              <a:rPr lang="en-US" sz="4400" dirty="0"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4400" dirty="0">
                <a:latin typeface="Consolas" panose="020B0609020204030204" pitchFamily="49" charset="0"/>
              </a:rPr>
              <a:t>         a[</a:t>
            </a:r>
            <a:r>
              <a:rPr lang="en-US" sz="4400" dirty="0" err="1">
                <a:latin typeface="Consolas" panose="020B0609020204030204" pitchFamily="49" charset="0"/>
              </a:rPr>
              <a:t>i</a:t>
            </a:r>
            <a:r>
              <a:rPr lang="en-US" sz="4400" dirty="0">
                <a:latin typeface="Consolas" panose="020B0609020204030204" pitchFamily="49" charset="0"/>
              </a:rPr>
              <a:t>] = </a:t>
            </a:r>
            <a:r>
              <a:rPr lang="en-US" sz="4400" dirty="0" err="1">
                <a:latin typeface="Consolas" panose="020B0609020204030204" pitchFamily="49" charset="0"/>
              </a:rPr>
              <a:t>bv</a:t>
            </a:r>
            <a:r>
              <a:rPr lang="en-US" sz="4400" dirty="0">
                <a:latin typeface="Consolas" panose="020B0609020204030204" pitchFamily="49" charset="0"/>
              </a:rPr>
              <a:t> * c[pc];</a:t>
            </a:r>
          </a:p>
          <a:p>
            <a:pPr algn="l"/>
            <a:r>
              <a:rPr lang="en-US" sz="4400" dirty="0">
                <a:latin typeface="Consolas" panose="020B0609020204030204" pitchFamily="49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4400" dirty="0">
                <a:latin typeface="Consolas" panose="020B0609020204030204" pitchFamily="49" charset="0"/>
              </a:rPr>
              <a:t> (</a:t>
            </a:r>
            <a:r>
              <a:rPr lang="en-US" sz="4400" dirty="0" err="1">
                <a:latin typeface="Consolas" panose="020B0609020204030204" pitchFamily="49" charset="0"/>
              </a:rPr>
              <a:t>i</a:t>
            </a:r>
            <a:r>
              <a:rPr lang="en-US" sz="4400" dirty="0">
                <a:latin typeface="Consolas" panose="020B0609020204030204" pitchFamily="49" charset="0"/>
              </a:rPr>
              <a:t> == 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4400" dirty="0">
                <a:latin typeface="Consolas" panose="020B0609020204030204" pitchFamily="49" charset="0"/>
              </a:rPr>
              <a:t>         tie(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, </a:t>
            </a:r>
            <a:r>
              <a:rPr lang="en-US" sz="4400" dirty="0" err="1">
                <a:latin typeface="Consolas" panose="020B0609020204030204" pitchFamily="49" charset="0"/>
              </a:rPr>
              <a:t>bv</a:t>
            </a:r>
            <a:r>
              <a:rPr lang="en-US" sz="4400" dirty="0">
                <a:latin typeface="Consolas" panose="020B0609020204030204" pitchFamily="49" charset="0"/>
              </a:rPr>
              <a:t>) = biter();</a:t>
            </a:r>
          </a:p>
          <a:p>
            <a:pPr algn="l"/>
            <a:r>
              <a:rPr lang="en-US" sz="4400" dirty="0">
                <a:latin typeface="Consolas" panose="020B0609020204030204" pitchFamily="49" charset="0"/>
              </a:rPr>
              <a:t>      pc += (</a:t>
            </a:r>
            <a:r>
              <a:rPr lang="en-US" sz="4400" dirty="0" err="1">
                <a:latin typeface="Consolas" panose="020B0609020204030204" pitchFamily="49" charset="0"/>
              </a:rPr>
              <a:t>i</a:t>
            </a:r>
            <a:r>
              <a:rPr lang="en-US" sz="4400" dirty="0">
                <a:latin typeface="Consolas" panose="020B0609020204030204" pitchFamily="49" charset="0"/>
              </a:rPr>
              <a:t> == </a:t>
            </a:r>
            <a:r>
              <a:rPr lang="en-US" sz="4400" dirty="0" err="1">
                <a:latin typeface="Consolas" panose="020B0609020204030204" pitchFamily="49" charset="0"/>
              </a:rPr>
              <a:t>ic</a:t>
            </a:r>
            <a:r>
              <a:rPr lang="en-US" sz="4400" dirty="0">
                <a:latin typeface="Consolas" panose="020B0609020204030204" pitchFamily="49" charset="0"/>
              </a:rPr>
              <a:t>);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   }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5281" name="Compiler generates code to compute on pointer-based data structures directly from specifications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4" cy="19764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Two-finger merge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E8F7B-D2B6-A885-67B8-AF5CC05193EA}"/>
              </a:ext>
            </a:extLst>
          </p:cNvPr>
          <p:cNvSpPr txBox="1"/>
          <p:nvPr/>
        </p:nvSpPr>
        <p:spPr>
          <a:xfrm>
            <a:off x="4937166" y="2230462"/>
            <a:ext cx="14680872" cy="7694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b_pos</a:t>
            </a:r>
            <a:r>
              <a:rPr lang="en-US" sz="4400" dirty="0">
                <a:latin typeface="Consolas" panose="020B0609020204030204" pitchFamily="49" charset="0"/>
              </a:rPr>
              <a:t>[],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b_crd</a:t>
            </a:r>
            <a:r>
              <a:rPr lang="en-US" sz="4400" dirty="0">
                <a:latin typeface="Consolas" panose="020B0609020204030204" pitchFamily="49" charset="0"/>
              </a:rPr>
              <a:t>[],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4400" dirty="0">
                <a:latin typeface="Consolas" panose="020B0609020204030204" pitchFamily="49" charset="0"/>
              </a:rPr>
              <a:t> b[],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</a:t>
            </a:r>
            <a:endParaRPr lang="en-US" sz="44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4F4ED-8F12-C058-747A-9AFB2C6E15D3}"/>
              </a:ext>
            </a:extLst>
          </p:cNvPr>
          <p:cNvSpPr txBox="1"/>
          <p:nvPr/>
        </p:nvSpPr>
        <p:spPr>
          <a:xfrm>
            <a:off x="1831272" y="4206925"/>
            <a:ext cx="14680872" cy="14465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 </a:t>
            </a: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pb = </a:t>
            </a:r>
            <a:r>
              <a:rPr lang="en-US" sz="4400" dirty="0" err="1">
                <a:latin typeface="Consolas" panose="020B0609020204030204" pitchFamily="49" charset="0"/>
              </a:rPr>
              <a:t>c_pos</a:t>
            </a:r>
            <a:r>
              <a:rPr lang="en-US" sz="4400" dirty="0">
                <a:latin typeface="Consolas" panose="020B0609020204030204" pitchFamily="49" charset="0"/>
              </a:rPr>
              <a:t>[</a:t>
            </a:r>
            <a:r>
              <a:rPr lang="en-US" sz="4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4400" dirty="0"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39B8D-A4C3-1645-DAA2-7133D224E8A6}"/>
              </a:ext>
            </a:extLst>
          </p:cNvPr>
          <p:cNvSpPr txBox="1"/>
          <p:nvPr/>
        </p:nvSpPr>
        <p:spPr>
          <a:xfrm>
            <a:off x="2759527" y="6877888"/>
            <a:ext cx="14680872" cy="7694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 = </a:t>
            </a:r>
            <a:r>
              <a:rPr lang="en-US" sz="4400" dirty="0" err="1">
                <a:latin typeface="Consolas" panose="020B0609020204030204" pitchFamily="49" charset="0"/>
              </a:rPr>
              <a:t>b_crd</a:t>
            </a:r>
            <a:r>
              <a:rPr lang="en-US" sz="4400" dirty="0">
                <a:latin typeface="Consolas" panose="020B0609020204030204" pitchFamily="49" charset="0"/>
              </a:rPr>
              <a:t>[pb];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54528-BAF5-F9E3-3EB3-C4F01EDD9FB3}"/>
              </a:ext>
            </a:extLst>
          </p:cNvPr>
          <p:cNvSpPr txBox="1"/>
          <p:nvPr/>
        </p:nvSpPr>
        <p:spPr>
          <a:xfrm>
            <a:off x="2759527" y="10272727"/>
            <a:ext cx="14680872" cy="14465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400" dirty="0">
              <a:latin typeface="Consolas" panose="020B0609020204030204" pitchFamily="49" charset="0"/>
            </a:endParaRPr>
          </a:p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Consolas" panose="020B0609020204030204" pitchFamily="49" charset="0"/>
              </a:rPr>
              <a:t>pb += (</a:t>
            </a:r>
            <a:r>
              <a:rPr lang="en-US" sz="4400" dirty="0" err="1">
                <a:latin typeface="Consolas" panose="020B0609020204030204" pitchFamily="49" charset="0"/>
              </a:rPr>
              <a:t>i</a:t>
            </a:r>
            <a:r>
              <a:rPr lang="en-US" sz="4400" dirty="0">
                <a:latin typeface="Consolas" panose="020B0609020204030204" pitchFamily="49" charset="0"/>
              </a:rPr>
              <a:t> == </a:t>
            </a:r>
            <a:r>
              <a:rPr lang="en-US" sz="4400" dirty="0" err="1">
                <a:latin typeface="Consolas" panose="020B0609020204030204" pitchFamily="49" charset="0"/>
              </a:rPr>
              <a:t>ib</a:t>
            </a:r>
            <a:r>
              <a:rPr lang="en-US" sz="44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F62C1-8C5B-4B68-A36C-5D41A9DEDA13}"/>
              </a:ext>
            </a:extLst>
          </p:cNvPr>
          <p:cNvSpPr txBox="1"/>
          <p:nvPr/>
        </p:nvSpPr>
        <p:spPr>
          <a:xfrm>
            <a:off x="1831272" y="6196732"/>
            <a:ext cx="14680872" cy="7694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5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4400" dirty="0">
                <a:latin typeface="Consolas" panose="020B0609020204030204" pitchFamily="49" charset="0"/>
              </a:rPr>
              <a:t> (pb &lt; </a:t>
            </a:r>
            <a:r>
              <a:rPr lang="en-US" sz="4400" dirty="0" err="1">
                <a:latin typeface="Consolas" panose="020B0609020204030204" pitchFamily="49" charset="0"/>
              </a:rPr>
              <a:t>b_pos</a:t>
            </a:r>
            <a:r>
              <a:rPr lang="en-US" sz="4400" dirty="0">
                <a:latin typeface="Consolas" panose="020B0609020204030204" pitchFamily="49" charset="0"/>
              </a:rPr>
              <a:t>[</a:t>
            </a:r>
            <a:r>
              <a:rPr lang="en-US" sz="4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4400" dirty="0">
                <a:latin typeface="Consolas" panose="020B0609020204030204" pitchFamily="49" charset="0"/>
              </a:rPr>
              <a:t>] &amp;&amp; pc &lt; </a:t>
            </a:r>
            <a:r>
              <a:rPr lang="en-US" sz="4400" dirty="0" err="1">
                <a:latin typeface="Consolas" panose="020B0609020204030204" pitchFamily="49" charset="0"/>
              </a:rPr>
              <a:t>c_pos</a:t>
            </a:r>
            <a:r>
              <a:rPr lang="en-US" sz="4400" dirty="0">
                <a:latin typeface="Consolas" panose="020B0609020204030204" pitchFamily="49" charset="0"/>
              </a:rPr>
              <a:t>[</a:t>
            </a:r>
            <a:r>
              <a:rPr lang="en-US" sz="4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4400" dirty="0">
                <a:latin typeface="Consolas" panose="020B0609020204030204" pitchFamily="49" charset="0"/>
              </a:rPr>
              <a:t>]) {</a:t>
            </a:r>
          </a:p>
        </p:txBody>
      </p:sp>
    </p:spTree>
    <p:extLst>
      <p:ext uri="{BB962C8B-B14F-4D97-AF65-F5344CB8AC3E}">
        <p14:creationId xmlns:p14="http://schemas.microsoft.com/office/powerpoint/2010/main" val="106031637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5307" name="Compiler generates code to compute on pointer-based data structures directly from specifications"/>
          <p:cNvSpPr txBox="1">
            <a:spLocks noGrp="1"/>
          </p:cNvSpPr>
          <p:nvPr>
            <p:ph type="title"/>
          </p:nvPr>
        </p:nvSpPr>
        <p:spPr>
          <a:xfrm>
            <a:off x="253073" y="253999"/>
            <a:ext cx="23877854" cy="1976463"/>
          </a:xfrm>
          <a:prstGeom prst="rect">
            <a:avLst/>
          </a:prstGeom>
        </p:spPr>
        <p:txBody>
          <a:bodyPr/>
          <a:lstStyle/>
          <a:p>
            <a:r>
              <a:t>Compiler </a:t>
            </a:r>
            <a:r>
              <a:rPr lang="en-US"/>
              <a:t>can generate</a:t>
            </a:r>
            <a:r>
              <a:t> code to compute on pointer-based data structures directly from </a:t>
            </a:r>
            <a:r>
              <a:rPr lang="en-US"/>
              <a:t>node schemas</a:t>
            </a:r>
            <a:endParaRPr/>
          </a:p>
        </p:txBody>
      </p:sp>
      <p:sp>
        <p:nvSpPr>
          <p:cNvPr id="5308" name="pair&lt;int32_t,double&gt;…"/>
          <p:cNvSpPr txBox="1"/>
          <p:nvPr/>
        </p:nvSpPr>
        <p:spPr>
          <a:xfrm>
            <a:off x="348205" y="5176659"/>
            <a:ext cx="5979197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pair&lt;</a:t>
            </a:r>
            <a:r>
              <a:rPr lang="en-US" sz="320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int32_t</a:t>
            </a:r>
            <a:r>
              <a:rPr lang="en-US">
                <a:latin typeface="Consolas" panose="020B0609020204030204" pitchFamily="49" charset="0"/>
              </a:rPr>
              <a:t>,</a:t>
            </a:r>
            <a:r>
              <a:rPr lang="en-US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>
                <a:latin typeface="Consolas" panose="020B0609020204030204" pitchFamily="49" charset="0"/>
              </a:rPr>
              <a:t>&gt;</a:t>
            </a: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err="1">
                <a:latin typeface="Consolas" panose="020B0609020204030204" pitchFamily="49" charset="0"/>
              </a:rPr>
              <a:t>iter</a:t>
            </a:r>
            <a:r>
              <a:rPr>
                <a:latin typeface="Consolas" panose="020B0609020204030204" pitchFamily="49" charset="0"/>
              </a:rPr>
              <a:t>(</a:t>
            </a:r>
            <a:r>
              <a:rPr err="1">
                <a:latin typeface="Consolas" panose="020B0609020204030204" pitchFamily="49" charset="0"/>
              </a:rPr>
              <a:t>bst</a:t>
            </a:r>
            <a:r>
              <a:rPr>
                <a:latin typeface="Consolas" panose="020B0609020204030204" pitchFamily="49" charset="0"/>
              </a:rPr>
              <a:t>* b) {</a:t>
            </a: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>
                <a:latin typeface="Consolas" panose="020B0609020204030204" pitchFamily="49" charset="0"/>
              </a:rPr>
              <a:t> (b) {</a:t>
            </a:r>
            <a:endParaRPr lang="en-US">
              <a:latin typeface="Consolas" panose="020B0609020204030204" pitchFamily="49" charset="0"/>
            </a:endParaRP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>
                <a:latin typeface="Consolas" panose="020B0609020204030204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>
                <a:latin typeface="Consolas" panose="020B0609020204030204" pitchFamily="49" charset="0"/>
              </a:rPr>
              <a:t> (b-&gt;l)</a:t>
            </a:r>
            <a:endParaRPr>
              <a:latin typeface="Consolas" panose="020B0609020204030204" pitchFamily="49" charset="0"/>
            </a:endParaRP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</a:rPr>
              <a:t>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iter</a:t>
            </a:r>
            <a:r>
              <a:rPr>
                <a:latin typeface="Consolas" panose="020B0609020204030204" pitchFamily="49" charset="0"/>
              </a:rPr>
              <a:t>(b-&gt;l);</a:t>
            </a: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</a:rPr>
              <a:t>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>
                <a:latin typeface="Consolas" panose="020B0609020204030204" pitchFamily="49" charset="0"/>
              </a:rPr>
              <a:t> b-&gt;e;</a:t>
            </a:r>
            <a:endParaRPr lang="en-US">
              <a:latin typeface="Consolas" panose="020B0609020204030204" pitchFamily="49" charset="0"/>
            </a:endParaRP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>
                <a:latin typeface="Consolas" panose="020B0609020204030204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>
                <a:latin typeface="Consolas" panose="020B0609020204030204" pitchFamily="49" charset="0"/>
              </a:rPr>
              <a:t> (b-&gt;r)</a:t>
            </a:r>
            <a:endParaRPr>
              <a:latin typeface="Consolas" panose="020B0609020204030204" pitchFamily="49" charset="0"/>
            </a:endParaRP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</a:rPr>
              <a:t>     </a:t>
            </a:r>
            <a:r>
              <a:rPr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>
                <a:latin typeface="Consolas" panose="020B0609020204030204" pitchFamily="49" charset="0"/>
              </a:rPr>
              <a:t> </a:t>
            </a:r>
            <a:r>
              <a:rPr err="1">
                <a:latin typeface="Consolas" panose="020B0609020204030204" pitchFamily="49" charset="0"/>
              </a:rPr>
              <a:t>iter</a:t>
            </a:r>
            <a:r>
              <a:rPr>
                <a:latin typeface="Consolas" panose="020B0609020204030204" pitchFamily="49" charset="0"/>
              </a:rPr>
              <a:t>(b-&gt;r);</a:t>
            </a: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  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>
                <a:latin typeface="Consolas" panose="020B0609020204030204" pitchFamily="49" charset="0"/>
              </a:rPr>
              <a:t>}</a:t>
            </a:r>
          </a:p>
          <a:p>
            <a: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7743E5-115E-4C96-BCCE-FA658C5BC0C5}"/>
              </a:ext>
            </a:extLst>
          </p:cNvPr>
          <p:cNvGrpSpPr/>
          <p:nvPr/>
        </p:nvGrpSpPr>
        <p:grpSpPr>
          <a:xfrm>
            <a:off x="6514917" y="5422879"/>
            <a:ext cx="8115329" cy="4534575"/>
            <a:chOff x="6514917" y="5422879"/>
            <a:chExt cx="8115329" cy="4534575"/>
          </a:xfrm>
        </p:grpSpPr>
        <p:sp>
          <p:nvSpPr>
            <p:cNvPr id="5309" name="pair&lt;int32_t,double&gt;…"/>
            <p:cNvSpPr txBox="1"/>
            <p:nvPr/>
          </p:nvSpPr>
          <p:spPr>
            <a:xfrm>
              <a:off x="8651044" y="5422879"/>
              <a:ext cx="5979202" cy="4534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pair&lt;</a:t>
              </a:r>
              <a:r>
                <a:rPr lang="en-US" sz="3200" b="0">
                  <a:solidFill>
                    <a:schemeClr val="accent4">
                      <a:lumMod val="50000"/>
                    </a:schemeClr>
                  </a:solidFill>
                  <a:effectLst/>
                  <a:latin typeface="Consolas" panose="020B0609020204030204" pitchFamily="49" charset="0"/>
                </a:rPr>
                <a:t>int32_t</a:t>
              </a:r>
              <a:r>
                <a:rPr>
                  <a:latin typeface="Consolas" panose="020B0609020204030204" pitchFamily="49" charset="0"/>
                </a:rPr>
                <a:t>,</a:t>
              </a:r>
              <a:r>
                <a:rPr>
                  <a:solidFill>
                    <a:schemeClr val="accent4">
                      <a:lumMod val="50000"/>
                    </a:schemeClr>
                  </a:solidFill>
                  <a:latin typeface="Consolas" panose="020B0609020204030204" pitchFamily="49" charset="0"/>
                </a:rPr>
                <a:t>double</a:t>
              </a:r>
              <a:r>
                <a:rPr>
                  <a:latin typeface="Consolas" panose="020B0609020204030204" pitchFamily="49" charset="0"/>
                </a:rPr>
                <a:t>&gt;</a:t>
              </a:r>
              <a:endParaRPr lang="en-US">
                <a:latin typeface="Consolas" panose="020B0609020204030204" pitchFamily="49" charset="0"/>
              </a:endParaRP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 err="1">
                  <a:latin typeface="Consolas" panose="020B0609020204030204" pitchFamily="49" charset="0"/>
                </a:rPr>
                <a:t>iter</a:t>
              </a:r>
              <a:r>
                <a:rPr lang="en-US">
                  <a:latin typeface="Consolas" panose="020B0609020204030204" pitchFamily="49" charset="0"/>
                </a:rPr>
                <a:t>(</a:t>
              </a:r>
              <a:r>
                <a:rPr lang="en-US" err="1">
                  <a:latin typeface="Consolas" panose="020B0609020204030204" pitchFamily="49" charset="0"/>
                </a:rPr>
                <a:t>bst</a:t>
              </a:r>
              <a:r>
                <a:rPr lang="en-US">
                  <a:latin typeface="Consolas" panose="020B0609020204030204" pitchFamily="49" charset="0"/>
                </a:rPr>
                <a:t>* b) {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 </a:t>
              </a:r>
              <a:r>
                <a:rPr lang="en-US">
                  <a:latin typeface="Consolas" panose="020B0609020204030204" pitchFamily="49" charset="0"/>
                </a:rPr>
                <a:t>  </a:t>
              </a:r>
              <a:r>
                <a:rPr lang="en-US">
                  <a:solidFill>
                    <a:srgbClr val="0000FF"/>
                  </a:solidFill>
                  <a:latin typeface="Consolas" panose="020B0609020204030204" pitchFamily="49" charset="0"/>
                </a:rPr>
                <a:t>while</a:t>
              </a:r>
              <a:r>
                <a:rPr>
                  <a:latin typeface="Consolas" panose="020B0609020204030204" pitchFamily="49" charset="0"/>
                </a:rPr>
                <a:t> (b) {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</a:rPr>
                <a:t>  </a:t>
              </a:r>
              <a:r>
                <a:rPr>
                  <a:solidFill>
                    <a:srgbClr val="0000FF"/>
                  </a:solidFill>
                  <a:latin typeface="Consolas" panose="020B0609020204030204" pitchFamily="49" charset="0"/>
                </a:rPr>
                <a:t>if</a:t>
              </a:r>
              <a:r>
                <a:rPr>
                  <a:latin typeface="Consolas" panose="020B0609020204030204" pitchFamily="49" charset="0"/>
                </a:rPr>
                <a:t> (b-&gt;l)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      </a:t>
              </a:r>
              <a:r>
                <a:rPr lang="en-US">
                  <a:latin typeface="Consolas" panose="020B0609020204030204" pitchFamily="49" charset="0"/>
                </a:rPr>
                <a:t>   </a:t>
              </a:r>
              <a:r>
                <a:rPr>
                  <a:solidFill>
                    <a:srgbClr val="0000FF"/>
                  </a:solidFill>
                  <a:latin typeface="Consolas" panose="020B0609020204030204" pitchFamily="49" charset="0"/>
                </a:rPr>
                <a:t>yield</a:t>
              </a:r>
              <a:r>
                <a:rPr>
                  <a:latin typeface="Consolas" panose="020B0609020204030204" pitchFamily="49" charset="0"/>
                </a:rPr>
                <a:t> </a:t>
              </a:r>
              <a:r>
                <a:rPr err="1">
                  <a:latin typeface="Consolas" panose="020B0609020204030204" pitchFamily="49" charset="0"/>
                </a:rPr>
                <a:t>iter</a:t>
              </a:r>
              <a:r>
                <a:rPr>
                  <a:latin typeface="Consolas" panose="020B0609020204030204" pitchFamily="49" charset="0"/>
                </a:rPr>
                <a:t>(b-&gt;l);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</a:rPr>
                <a:t>  </a:t>
              </a:r>
              <a:r>
                <a:rPr>
                  <a:solidFill>
                    <a:srgbClr val="0000FF"/>
                  </a:solidFill>
                  <a:latin typeface="Consolas" panose="020B0609020204030204" pitchFamily="49" charset="0"/>
                </a:rPr>
                <a:t>yield</a:t>
              </a:r>
              <a:r>
                <a:rPr>
                  <a:latin typeface="Consolas" panose="020B0609020204030204" pitchFamily="49" charset="0"/>
                </a:rPr>
                <a:t> b-&gt;e;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</a:rPr>
                <a:t>  </a:t>
              </a:r>
              <a:r>
                <a:rPr>
                  <a:latin typeface="Consolas" panose="020B0609020204030204" pitchFamily="49" charset="0"/>
                </a:rPr>
                <a:t>b = b-&gt;r;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  </a:t>
              </a:r>
              <a:r>
                <a:rPr lang="en-US">
                  <a:latin typeface="Consolas" panose="020B0609020204030204" pitchFamily="49" charset="0"/>
                </a:rPr>
                <a:t> </a:t>
              </a:r>
              <a:r>
                <a:rPr>
                  <a:latin typeface="Consolas" panose="020B0609020204030204" pitchFamily="49" charset="0"/>
                </a:rPr>
                <a:t>}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5310" name="Arrow"/>
            <p:cNvSpPr/>
            <p:nvPr/>
          </p:nvSpPr>
          <p:spPr>
            <a:xfrm rot="10800000" flipH="1">
              <a:off x="6631144" y="7055166"/>
              <a:ext cx="1716160" cy="1270000"/>
            </a:xfrm>
            <a:prstGeom prst="rightArrow">
              <a:avLst>
                <a:gd name="adj1" fmla="val 50936"/>
                <a:gd name="adj2" fmla="val 50460"/>
              </a:avLst>
            </a:prstGeom>
            <a:solidFill>
              <a:schemeClr val="accent1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Dense array">
              <a:extLst>
                <a:ext uri="{FF2B5EF4-FFF2-40B4-BE49-F238E27FC236}">
                  <a16:creationId xmlns:a16="http://schemas.microsoft.com/office/drawing/2014/main" id="{1472D58E-521A-2C85-8F1C-F832950A4752}"/>
                </a:ext>
              </a:extLst>
            </p:cNvPr>
            <p:cNvSpPr txBox="1"/>
            <p:nvPr/>
          </p:nvSpPr>
          <p:spPr>
            <a:xfrm>
              <a:off x="6514917" y="8325166"/>
              <a:ext cx="1948611" cy="1162789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50800" tIns="50800" rIns="50800" bIns="50800" anchor="ctr"/>
            <a:lstStyle>
              <a:lvl1pPr>
                <a:defRPr sz="3200">
                  <a:solidFill>
                    <a:schemeClr val="accent1">
                      <a:alpha val="9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US" sz="2800"/>
                <a:t>Tail call elimination</a:t>
              </a:r>
              <a:endParaRPr sz="2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EAFAC0-F6E1-F625-1159-FEC99CBFEF4A}"/>
              </a:ext>
            </a:extLst>
          </p:cNvPr>
          <p:cNvGrpSpPr/>
          <p:nvPr/>
        </p:nvGrpSpPr>
        <p:grpSpPr>
          <a:xfrm>
            <a:off x="14847520" y="2271406"/>
            <a:ext cx="9283407" cy="10926068"/>
            <a:chOff x="14847520" y="2271406"/>
            <a:chExt cx="9283407" cy="109260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121BEC-08DC-E27C-4043-7342E8E20E41}"/>
                </a:ext>
              </a:extLst>
            </p:cNvPr>
            <p:cNvSpPr txBox="1"/>
            <p:nvPr/>
          </p:nvSpPr>
          <p:spPr>
            <a:xfrm>
              <a:off x="16953887" y="2271406"/>
              <a:ext cx="7177040" cy="10926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pair&lt;</a:t>
              </a:r>
              <a:r>
                <a:rPr lang="en-US" sz="3200" b="0">
                  <a:solidFill>
                    <a:schemeClr val="accent4">
                      <a:lumMod val="50000"/>
                    </a:schemeClr>
                  </a:solidFill>
                  <a:effectLst/>
                  <a:latin typeface="Consolas" panose="020B0609020204030204" pitchFamily="49" charset="0"/>
                </a:rPr>
                <a:t>int32_t</a:t>
              </a:r>
              <a:r>
                <a:rPr lang="en-US">
                  <a:latin typeface="Consolas" panose="020B0609020204030204" pitchFamily="49" charset="0"/>
                </a:rPr>
                <a:t>,</a:t>
              </a:r>
              <a:r>
                <a:rPr lang="en-US">
                  <a:solidFill>
                    <a:schemeClr val="accent4">
                      <a:lumMod val="50000"/>
                    </a:schemeClr>
                  </a:solidFill>
                  <a:latin typeface="Consolas" panose="020B0609020204030204" pitchFamily="49" charset="0"/>
                </a:rPr>
                <a:t>double</a:t>
              </a:r>
              <a:r>
                <a:rPr lang="en-US">
                  <a:latin typeface="Consolas" panose="020B0609020204030204" pitchFamily="49" charset="0"/>
                </a:rPr>
                <a:t>&gt;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 err="1">
                  <a:latin typeface="Consolas" panose="020B0609020204030204" pitchFamily="49" charset="0"/>
                </a:rPr>
                <a:t>iter</a:t>
              </a:r>
              <a:r>
                <a:rPr lang="en-US">
                  <a:latin typeface="Consolas" panose="020B0609020204030204" pitchFamily="49" charset="0"/>
                </a:rPr>
                <a:t>(</a:t>
              </a:r>
              <a:r>
                <a:rPr lang="en-US" err="1">
                  <a:latin typeface="Consolas" panose="020B0609020204030204" pitchFamily="49" charset="0"/>
                </a:rPr>
                <a:t>bst</a:t>
              </a:r>
              <a:r>
                <a:rPr lang="en-US">
                  <a:latin typeface="Consolas" panose="020B0609020204030204" pitchFamily="49" charset="0"/>
                </a:rPr>
                <a:t>* b) {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</a:t>
              </a:r>
              <a:r>
                <a:rPr lang="en-US" err="1">
                  <a:latin typeface="Consolas" panose="020B0609020204030204" pitchFamily="49" charset="0"/>
                </a:rPr>
                <a:t>call_stack</a:t>
              </a:r>
              <a:r>
                <a:rPr lang="en-US">
                  <a:latin typeface="Consolas" panose="020B0609020204030204" pitchFamily="49" charset="0"/>
                </a:rPr>
                <a:t>&lt;</a:t>
              </a:r>
              <a:r>
                <a:rPr lang="en-US" err="1">
                  <a:latin typeface="Consolas" panose="020B0609020204030204" pitchFamily="49" charset="0"/>
                </a:rPr>
                <a:t>bst</a:t>
              </a:r>
              <a:r>
                <a:rPr lang="en-US">
                  <a:latin typeface="Consolas" panose="020B0609020204030204" pitchFamily="49" charset="0"/>
                </a:rPr>
                <a:t>*,</a:t>
              </a:r>
              <a:r>
                <a:rPr lang="en-US" sz="3200" b="0">
                  <a:solidFill>
                    <a:schemeClr val="accent4">
                      <a:lumMod val="50000"/>
                    </a:schemeClr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>
                  <a:latin typeface="Consolas" panose="020B0609020204030204" pitchFamily="49" charset="0"/>
                </a:rPr>
                <a:t>&gt; cs;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</a:t>
              </a:r>
              <a:r>
                <a:rPr lang="en-US" err="1">
                  <a:latin typeface="Consolas" panose="020B0609020204030204" pitchFamily="49" charset="0"/>
                </a:rPr>
                <a:t>cs.push</a:t>
              </a:r>
              <a:r>
                <a:rPr lang="en-US">
                  <a:latin typeface="Consolas" panose="020B0609020204030204" pitchFamily="49" charset="0"/>
                </a:rPr>
                <a:t>({b, </a:t>
              </a:r>
              <a:r>
                <a:rPr lang="en-US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>
                  <a:latin typeface="Consolas" panose="020B0609020204030204" pitchFamily="49" charset="0"/>
                </a:rPr>
                <a:t>});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</a:t>
              </a:r>
              <a:r>
                <a:rPr lang="en-US">
                  <a:solidFill>
                    <a:srgbClr val="0000FF"/>
                  </a:solidFill>
                  <a:latin typeface="Consolas" panose="020B0609020204030204" pitchFamily="49" charset="0"/>
                </a:rPr>
                <a:t>while</a:t>
              </a:r>
              <a:r>
                <a:rPr lang="en-US">
                  <a:latin typeface="Consolas" panose="020B0609020204030204" pitchFamily="49" charset="0"/>
                </a:rPr>
                <a:t> (!</a:t>
              </a:r>
              <a:r>
                <a:rPr lang="en-US" err="1">
                  <a:latin typeface="Consolas" panose="020B0609020204030204" pitchFamily="49" charset="0"/>
                </a:rPr>
                <a:t>cs.empty</a:t>
              </a:r>
              <a:r>
                <a:rPr lang="en-US">
                  <a:latin typeface="Consolas" panose="020B0609020204030204" pitchFamily="49" charset="0"/>
                </a:rPr>
                <a:t>()) {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{b, s} = </a:t>
              </a:r>
              <a:r>
                <a:rPr lang="en-US" err="1">
                  <a:latin typeface="Consolas" panose="020B0609020204030204" pitchFamily="49" charset="0"/>
                </a:rPr>
                <a:t>cs.top</a:t>
              </a:r>
              <a:r>
                <a:rPr lang="en-US">
                  <a:latin typeface="Consolas" panose="020B0609020204030204" pitchFamily="49" charset="0"/>
                </a:rPr>
                <a:t>();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</a:t>
              </a:r>
              <a:r>
                <a:rPr lang="en-US">
                  <a:solidFill>
                    <a:srgbClr val="0000FF"/>
                  </a:solidFill>
                  <a:latin typeface="Consolas" panose="020B0609020204030204" pitchFamily="49" charset="0"/>
                </a:rPr>
                <a:t>if</a:t>
              </a:r>
              <a:r>
                <a:rPr lang="en-US">
                  <a:latin typeface="Consolas" panose="020B0609020204030204" pitchFamily="49" charset="0"/>
                </a:rPr>
                <a:t> (s == </a:t>
              </a:r>
              <a:r>
                <a:rPr lang="en-US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>
                  <a:latin typeface="Consolas" panose="020B0609020204030204" pitchFamily="49" charset="0"/>
                </a:rPr>
                <a:t>)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solidFill>
                    <a:srgbClr val="BA2DA2"/>
                  </a:solidFill>
                  <a:latin typeface="Consolas" panose="020B0609020204030204" pitchFamily="49" charset="0"/>
                </a:rPr>
                <a:t>         </a:t>
              </a:r>
              <a:r>
                <a:rPr lang="en-US" err="1">
                  <a:solidFill>
                    <a:srgbClr val="0000FF"/>
                  </a:solidFill>
                  <a:latin typeface="Consolas" panose="020B0609020204030204" pitchFamily="49" charset="0"/>
                </a:rPr>
                <a:t>goto</a:t>
              </a:r>
              <a:r>
                <a:rPr lang="en-US">
                  <a:latin typeface="Consolas" panose="020B0609020204030204" pitchFamily="49" charset="0"/>
                </a:rPr>
                <a:t> resume;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</a:t>
              </a:r>
              <a:r>
                <a:rPr lang="en-US">
                  <a:solidFill>
                    <a:srgbClr val="0000FF"/>
                  </a:solidFill>
                  <a:latin typeface="Consolas" panose="020B0609020204030204" pitchFamily="49" charset="0"/>
                </a:rPr>
                <a:t>while</a:t>
              </a:r>
              <a:r>
                <a:rPr lang="en-US">
                  <a:latin typeface="Consolas" panose="020B0609020204030204" pitchFamily="49" charset="0"/>
                </a:rPr>
                <a:t> (b) {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   </a:t>
              </a:r>
              <a:r>
                <a:rPr lang="en-US">
                  <a:solidFill>
                    <a:srgbClr val="0000FF"/>
                  </a:solidFill>
                  <a:latin typeface="Consolas" panose="020B0609020204030204" pitchFamily="49" charset="0"/>
                </a:rPr>
                <a:t>if</a:t>
              </a:r>
              <a:r>
                <a:rPr lang="en-US">
                  <a:latin typeface="Consolas" panose="020B0609020204030204" pitchFamily="49" charset="0"/>
                </a:rPr>
                <a:t> (b-&gt;l) {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      </a:t>
              </a:r>
              <a:r>
                <a:rPr lang="en-US" err="1">
                  <a:latin typeface="Consolas" panose="020B0609020204030204" pitchFamily="49" charset="0"/>
                </a:rPr>
                <a:t>cs.top</a:t>
              </a:r>
              <a:r>
                <a:rPr lang="en-US">
                  <a:latin typeface="Consolas" panose="020B0609020204030204" pitchFamily="49" charset="0"/>
                </a:rPr>
                <a:t>() = {b, </a:t>
              </a:r>
              <a:r>
                <a:rPr lang="en-US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>
                  <a:latin typeface="Consolas" panose="020B0609020204030204" pitchFamily="49" charset="0"/>
                </a:rPr>
                <a:t>};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      </a:t>
              </a:r>
              <a:r>
                <a:rPr lang="en-US" err="1">
                  <a:latin typeface="Consolas" panose="020B0609020204030204" pitchFamily="49" charset="0"/>
                </a:rPr>
                <a:t>cs.push</a:t>
              </a:r>
              <a:r>
                <a:rPr lang="en-US">
                  <a:latin typeface="Consolas" panose="020B0609020204030204" pitchFamily="49" charset="0"/>
                </a:rPr>
                <a:t>({b-&gt;l, </a:t>
              </a:r>
              <a:r>
                <a:rPr lang="en-US" sz="3200" b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US">
                  <a:latin typeface="Consolas" panose="020B0609020204030204" pitchFamily="49" charset="0"/>
                </a:rPr>
                <a:t>});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      </a:t>
              </a:r>
              <a:r>
                <a:rPr lang="en-US" err="1">
                  <a:solidFill>
                    <a:srgbClr val="0000FF"/>
                  </a:solidFill>
                  <a:latin typeface="Consolas" panose="020B0609020204030204" pitchFamily="49" charset="0"/>
                </a:rPr>
                <a:t>goto</a:t>
              </a:r>
              <a:r>
                <a:rPr lang="en-US">
                  <a:latin typeface="Consolas" panose="020B0609020204030204" pitchFamily="49" charset="0"/>
                </a:rPr>
                <a:t> end;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resume:;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   }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   </a:t>
              </a:r>
              <a:r>
                <a:rPr lang="en-US">
                  <a:solidFill>
                    <a:srgbClr val="0000FF"/>
                  </a:solidFill>
                  <a:latin typeface="Consolas" panose="020B0609020204030204" pitchFamily="49" charset="0"/>
                </a:rPr>
                <a:t>yield</a:t>
              </a:r>
              <a:r>
                <a:rPr lang="en-US">
                  <a:latin typeface="Consolas" panose="020B0609020204030204" pitchFamily="49" charset="0"/>
                </a:rPr>
                <a:t> b-&gt;e;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   b = b-&gt;r;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}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   </a:t>
              </a:r>
              <a:r>
                <a:rPr lang="en-US" err="1">
                  <a:latin typeface="Consolas" panose="020B0609020204030204" pitchFamily="49" charset="0"/>
                </a:rPr>
                <a:t>cs.pop</a:t>
              </a:r>
              <a:r>
                <a:rPr lang="en-US">
                  <a:latin typeface="Consolas" panose="020B0609020204030204" pitchFamily="49" charset="0"/>
                </a:rPr>
                <a:t>();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end:;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   }</a:t>
              </a:r>
            </a:p>
            <a:p>
              <a:pPr algn="l">
                <a:defRPr sz="3200"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rPr lang="en-US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6" name="Arrow">
              <a:extLst>
                <a:ext uri="{FF2B5EF4-FFF2-40B4-BE49-F238E27FC236}">
                  <a16:creationId xmlns:a16="http://schemas.microsoft.com/office/drawing/2014/main" id="{F40A1EFB-66A2-761B-6FCB-F82B5C6F3C53}"/>
                </a:ext>
              </a:extLst>
            </p:cNvPr>
            <p:cNvSpPr/>
            <p:nvPr/>
          </p:nvSpPr>
          <p:spPr>
            <a:xfrm rot="10800000" flipH="1">
              <a:off x="14933987" y="7055166"/>
              <a:ext cx="1716160" cy="1270000"/>
            </a:xfrm>
            <a:prstGeom prst="rightArrow">
              <a:avLst>
                <a:gd name="adj1" fmla="val 50936"/>
                <a:gd name="adj2" fmla="val 50460"/>
              </a:avLst>
            </a:prstGeom>
            <a:solidFill>
              <a:schemeClr val="accent1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Dense array">
              <a:extLst>
                <a:ext uri="{FF2B5EF4-FFF2-40B4-BE49-F238E27FC236}">
                  <a16:creationId xmlns:a16="http://schemas.microsoft.com/office/drawing/2014/main" id="{43F83831-FA3D-5AC7-2B9B-77BD3D80AD5B}"/>
                </a:ext>
              </a:extLst>
            </p:cNvPr>
            <p:cNvSpPr txBox="1"/>
            <p:nvPr/>
          </p:nvSpPr>
          <p:spPr>
            <a:xfrm>
              <a:off x="14847520" y="8329324"/>
              <a:ext cx="1889092" cy="1162789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50800" tIns="50800" rIns="50800" bIns="50800" anchor="ctr"/>
            <a:lstStyle>
              <a:lvl1pPr>
                <a:defRPr sz="3200">
                  <a:solidFill>
                    <a:schemeClr val="accent1">
                      <a:alpha val="9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US" sz="2800"/>
                <a:t>Recursion elimination</a:t>
              </a:r>
              <a:endParaRPr sz="28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8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32515" y="12895870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160" name="Our technique generates efficient dynamic sparse tensor algebra 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technique generates efficient dynamic sparse tensor algebra code</a:t>
            </a:r>
          </a:p>
        </p:txBody>
      </p:sp>
      <p:grpSp>
        <p:nvGrpSpPr>
          <p:cNvPr id="165" name="Group"/>
          <p:cNvGrpSpPr/>
          <p:nvPr/>
        </p:nvGrpSpPr>
        <p:grpSpPr>
          <a:xfrm>
            <a:off x="1021081" y="5510813"/>
            <a:ext cx="11718612" cy="4225743"/>
            <a:chOff x="-1555495" y="-482599"/>
            <a:chExt cx="11718610" cy="4225742"/>
          </a:xfrm>
        </p:grpSpPr>
        <p:graphicFrame>
          <p:nvGraphicFramePr>
            <p:cNvPr id="161" name="2D Column Chart"/>
            <p:cNvGraphicFramePr/>
            <p:nvPr/>
          </p:nvGraphicFramePr>
          <p:xfrm>
            <a:off x="-1555496" y="-482600"/>
            <a:ext cx="4107711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2" name="2D Column Chart"/>
            <p:cNvGraphicFramePr/>
            <p:nvPr/>
          </p:nvGraphicFramePr>
          <p:xfrm>
            <a:off x="2286514" y="-482600"/>
            <a:ext cx="2806216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63" name="2D Column Chart"/>
            <p:cNvGraphicFramePr/>
            <p:nvPr/>
          </p:nvGraphicFramePr>
          <p:xfrm>
            <a:off x="4817567" y="-482600"/>
            <a:ext cx="2806216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4" name="2D Column Chart"/>
            <p:cNvGraphicFramePr/>
            <p:nvPr/>
          </p:nvGraphicFramePr>
          <p:xfrm>
            <a:off x="7356899" y="-482600"/>
            <a:ext cx="2806216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166" name="2D Column Chart"/>
          <p:cNvGraphicFramePr/>
          <p:nvPr/>
        </p:nvGraphicFramePr>
        <p:xfrm>
          <a:off x="-16138058" y="3803674"/>
          <a:ext cx="36393623" cy="801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7" name="PageRank Kernel"/>
          <p:cNvSpPr txBox="1"/>
          <p:nvPr/>
        </p:nvSpPr>
        <p:spPr>
          <a:xfrm>
            <a:off x="5720615" y="4913496"/>
            <a:ext cx="38750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PageRank Kernel</a:t>
            </a:r>
          </a:p>
        </p:txBody>
      </p:sp>
      <p:sp>
        <p:nvSpPr>
          <p:cNvPr id="168" name="SpMM"/>
          <p:cNvSpPr txBox="1"/>
          <p:nvPr/>
        </p:nvSpPr>
        <p:spPr>
          <a:xfrm>
            <a:off x="17485531" y="4913496"/>
            <a:ext cx="14602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SpMM</a:t>
            </a:r>
          </a:p>
        </p:txBody>
      </p:sp>
      <p:grpSp>
        <p:nvGrpSpPr>
          <p:cNvPr id="173" name="Group"/>
          <p:cNvGrpSpPr/>
          <p:nvPr/>
        </p:nvGrpSpPr>
        <p:grpSpPr>
          <a:xfrm>
            <a:off x="12867386" y="5510813"/>
            <a:ext cx="10417116" cy="4225743"/>
            <a:chOff x="-266700" y="-482599"/>
            <a:chExt cx="10417114" cy="4225742"/>
          </a:xfrm>
        </p:grpSpPr>
        <p:graphicFrame>
          <p:nvGraphicFramePr>
            <p:cNvPr id="169" name="2D Column Chart"/>
            <p:cNvGraphicFramePr/>
            <p:nvPr/>
          </p:nvGraphicFramePr>
          <p:xfrm>
            <a:off x="-266700" y="-482600"/>
            <a:ext cx="2806215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70" name="2D Column Chart"/>
            <p:cNvGraphicFramePr/>
            <p:nvPr/>
          </p:nvGraphicFramePr>
          <p:xfrm>
            <a:off x="2273814" y="-482600"/>
            <a:ext cx="2806216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71" name="2D Column Chart"/>
            <p:cNvGraphicFramePr/>
            <p:nvPr/>
          </p:nvGraphicFramePr>
          <p:xfrm>
            <a:off x="4804867" y="-482600"/>
            <a:ext cx="2806216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72" name="2D Column Chart"/>
            <p:cNvGraphicFramePr/>
            <p:nvPr/>
          </p:nvGraphicFramePr>
          <p:xfrm>
            <a:off x="7344199" y="-482600"/>
            <a:ext cx="2806216" cy="4225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gnoring Sparsity is Throwing away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18184">
              <a:defRPr sz="8700">
                <a:effectLst>
                  <a:outerShdw blurRad="11049" dist="55245" dir="2160000" rotWithShape="0">
                    <a:srgbClr val="A2A0A0"/>
                  </a:outerShdw>
                </a:effectLst>
              </a:defRPr>
            </a:lvl1pPr>
          </a:lstStyle>
          <a:p>
            <a:pPr marL="0" marR="0" defTabSz="821531">
              <a:buClrTx/>
            </a:pPr>
            <a:r>
              <a:rPr sz="65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Helvetica" pitchFamily="2" charset="0"/>
                <a:ea typeface="+mn-ea"/>
                <a:cs typeface="+mn-cs"/>
                <a:sym typeface="Helvetica Light"/>
              </a:rPr>
              <a:t>Ignoring Sparsity is Throwing away performance</a:t>
            </a:r>
          </a:p>
        </p:txBody>
      </p:sp>
      <p:sp>
        <p:nvSpPr>
          <p:cNvPr id="191" name="Sparse Matrix Vector Multiplication (SpMV)"/>
          <p:cNvSpPr txBox="1"/>
          <p:nvPr/>
        </p:nvSpPr>
        <p:spPr>
          <a:xfrm>
            <a:off x="5677534" y="11751863"/>
            <a:ext cx="122161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Sparse Matrix Vector Multiplication (</a:t>
            </a:r>
            <a:r>
              <a:rPr err="1"/>
              <a:t>SpMV</a:t>
            </a:r>
            <a:r>
              <a:t>)</a:t>
            </a:r>
          </a:p>
        </p:txBody>
      </p:sp>
      <p:sp>
        <p:nvSpPr>
          <p:cNvPr id="192" name="8K x 8K…"/>
          <p:cNvSpPr txBox="1"/>
          <p:nvPr/>
        </p:nvSpPr>
        <p:spPr>
          <a:xfrm>
            <a:off x="20379936" y="10103349"/>
            <a:ext cx="307162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53585F"/>
                </a:solidFill>
              </a:defRPr>
            </a:pPr>
            <a:r>
              <a:t>8K x 8K </a:t>
            </a:r>
          </a:p>
          <a:p>
            <a:pPr>
              <a:defRPr sz="3000">
                <a:solidFill>
                  <a:srgbClr val="53585F"/>
                </a:solidFill>
              </a:defRPr>
            </a:pPr>
            <a:r>
              <a:t>double precision </a:t>
            </a:r>
          </a:p>
          <a:p>
            <a:pPr>
              <a:defRPr sz="3000">
                <a:solidFill>
                  <a:srgbClr val="53585F"/>
                </a:solidFill>
              </a:defRPr>
            </a:pPr>
            <a:r>
              <a:t>matrix in CSR</a:t>
            </a:r>
          </a:p>
        </p:txBody>
      </p:sp>
      <p:sp>
        <p:nvSpPr>
          <p:cNvPr id="193" name="Line"/>
          <p:cNvSpPr/>
          <p:nvPr/>
        </p:nvSpPr>
        <p:spPr>
          <a:xfrm flipV="1">
            <a:off x="15782963" y="2548930"/>
            <a:ext cx="1" cy="5718770"/>
          </a:xfrm>
          <a:prstGeom prst="line">
            <a:avLst/>
          </a:prstGeom>
          <a:ln w="101600">
            <a:solidFill>
              <a:schemeClr val="accent1">
                <a:hueOff val="273562"/>
                <a:satOff val="2937"/>
                <a:lumOff val="-2223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72" y="1849782"/>
            <a:ext cx="22774787" cy="99020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FBCDB8EF-93FD-4AF2-D3AA-3C5CBB2F9FF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543640" y="12895870"/>
            <a:ext cx="453238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32515" y="12895870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178" name="Our technique supports a wide range of comput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technique supports a wide range of computations</a:t>
            </a:r>
          </a:p>
        </p:txBody>
      </p:sp>
      <p:graphicFrame>
        <p:nvGraphicFramePr>
          <p:cNvPr id="179" name="Addition w/ CSR Matrix"/>
          <p:cNvGraphicFramePr/>
          <p:nvPr/>
        </p:nvGraphicFramePr>
        <p:xfrm>
          <a:off x="1024321" y="1696964"/>
          <a:ext cx="14199437" cy="1136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0" name="Element-wise Product w/ CSR Matrix"/>
          <p:cNvGraphicFramePr/>
          <p:nvPr/>
        </p:nvGraphicFramePr>
        <p:xfrm>
          <a:off x="12883326" y="8288365"/>
          <a:ext cx="10397937" cy="477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1" name="SpMV (w/ BST Output)"/>
          <p:cNvGraphicFramePr/>
          <p:nvPr/>
        </p:nvGraphicFramePr>
        <p:xfrm>
          <a:off x="1024321" y="2857586"/>
          <a:ext cx="11699433" cy="477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2" name="Row-wise Inner Product"/>
          <p:cNvGraphicFramePr/>
          <p:nvPr/>
        </p:nvGraphicFramePr>
        <p:xfrm>
          <a:off x="12883326" y="2857586"/>
          <a:ext cx="10397937" cy="477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32515" y="12895870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178" name="Our technique supports a wide range of comput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Conclusion</a:t>
            </a:r>
            <a:endParaRPr/>
          </a:p>
        </p:txBody>
      </p:sp>
      <p:sp>
        <p:nvSpPr>
          <p:cNvPr id="14" name="Efficient sparse tensor conversion routines can be automatically generated from per-format specifications">
            <a:extLst>
              <a:ext uri="{FF2B5EF4-FFF2-40B4-BE49-F238E27FC236}">
                <a16:creationId xmlns:a16="http://schemas.microsoft.com/office/drawing/2014/main" id="{AAE71C3B-A505-339A-0348-0625A2E0E768}"/>
              </a:ext>
            </a:extLst>
          </p:cNvPr>
          <p:cNvSpPr txBox="1"/>
          <p:nvPr/>
        </p:nvSpPr>
        <p:spPr>
          <a:xfrm>
            <a:off x="907675" y="1758508"/>
            <a:ext cx="21329412" cy="179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5810" marR="57148" algn="l" defTabSz="1285875">
              <a:lnSpc>
                <a:spcPct val="120000"/>
              </a:lnSpc>
              <a:buClr>
                <a:srgbClr val="275D90"/>
              </a:buClr>
              <a:buFont typeface="Arial"/>
              <a:defRPr sz="4800">
                <a:solidFill>
                  <a:srgbClr val="000000"/>
                </a:solidFill>
                <a:uFill>
                  <a:solidFill>
                    <a:srgbClr val="275D90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Efficient </a:t>
            </a:r>
            <a:r>
              <a:rPr lang="en-US"/>
              <a:t>code for computing on dynamic sparse tensors </a:t>
            </a:r>
            <a:r>
              <a:t>can be automatically generated from </a:t>
            </a:r>
            <a:r>
              <a:rPr lang="en-US"/>
              <a:t>high-level</a:t>
            </a:r>
            <a:r>
              <a:t> specifications</a:t>
            </a:r>
          </a:p>
        </p:txBody>
      </p:sp>
      <p:sp>
        <p:nvSpPr>
          <p:cNvPr id="15" name="Our technique makes it simple to fully exploit disparate tensor formats for performance">
            <a:extLst>
              <a:ext uri="{FF2B5EF4-FFF2-40B4-BE49-F238E27FC236}">
                <a16:creationId xmlns:a16="http://schemas.microsoft.com/office/drawing/2014/main" id="{1206BAD3-54FC-43C9-163D-CAD2CA072027}"/>
              </a:ext>
            </a:extLst>
          </p:cNvPr>
          <p:cNvSpPr txBox="1"/>
          <p:nvPr/>
        </p:nvSpPr>
        <p:spPr>
          <a:xfrm>
            <a:off x="888309" y="5980690"/>
            <a:ext cx="2296873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5810" marR="57148" algn="l" defTabSz="1285875">
              <a:buClr>
                <a:srgbClr val="275D90"/>
              </a:buClr>
              <a:buFont typeface="Arial"/>
              <a:defRPr sz="4800">
                <a:solidFill>
                  <a:srgbClr val="000000"/>
                </a:solidFill>
                <a:uFill>
                  <a:solidFill>
                    <a:srgbClr val="275D90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Our technique makes it simple to exploit disparate formats for performance</a:t>
            </a:r>
          </a:p>
        </p:txBody>
      </p:sp>
      <p:sp>
        <p:nvSpPr>
          <p:cNvPr id="16" name="Adding support for new sparse tensor formats is straightforward">
            <a:extLst>
              <a:ext uri="{FF2B5EF4-FFF2-40B4-BE49-F238E27FC236}">
                <a16:creationId xmlns:a16="http://schemas.microsoft.com/office/drawing/2014/main" id="{FBFE1FE3-5F60-4157-BEDF-E74A61E5A2A0}"/>
              </a:ext>
            </a:extLst>
          </p:cNvPr>
          <p:cNvSpPr txBox="1"/>
          <p:nvPr/>
        </p:nvSpPr>
        <p:spPr>
          <a:xfrm>
            <a:off x="907675" y="4323754"/>
            <a:ext cx="1980380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5810" marR="57148" algn="l" defTabSz="1285875">
              <a:buClr>
                <a:srgbClr val="275D90"/>
              </a:buClr>
              <a:buFont typeface="Arial"/>
              <a:defRPr sz="4800">
                <a:solidFill>
                  <a:srgbClr val="000000"/>
                </a:solidFill>
                <a:uFill>
                  <a:solidFill>
                    <a:srgbClr val="275D90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Adding support for new </a:t>
            </a:r>
            <a:r>
              <a:rPr lang="en-US"/>
              <a:t>dynamic </a:t>
            </a:r>
            <a:r>
              <a:t>sparse tensor formats is straightforward</a:t>
            </a:r>
          </a:p>
        </p:txBody>
      </p:sp>
      <p:grpSp>
        <p:nvGrpSpPr>
          <p:cNvPr id="17" name="Group">
            <a:extLst>
              <a:ext uri="{FF2B5EF4-FFF2-40B4-BE49-F238E27FC236}">
                <a16:creationId xmlns:a16="http://schemas.microsoft.com/office/drawing/2014/main" id="{81982755-C6B2-4068-F85F-71A8BA1ECE74}"/>
              </a:ext>
            </a:extLst>
          </p:cNvPr>
          <p:cNvGrpSpPr/>
          <p:nvPr/>
        </p:nvGrpSpPr>
        <p:grpSpPr>
          <a:xfrm>
            <a:off x="2430304" y="10254619"/>
            <a:ext cx="19523392" cy="1992807"/>
            <a:chOff x="0" y="0"/>
            <a:chExt cx="19523391" cy="1992805"/>
          </a:xfrm>
        </p:grpSpPr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EE988165-6C39-F9EF-4EEC-4716D9769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7826" y="323291"/>
              <a:ext cx="2634419" cy="1346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" descr="Image">
              <a:extLst>
                <a:ext uri="{FF2B5EF4-FFF2-40B4-BE49-F238E27FC236}">
                  <a16:creationId xmlns:a16="http://schemas.microsoft.com/office/drawing/2014/main" id="{CA2121AC-89E9-004F-F4A7-E20ECD23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4162" y="0"/>
              <a:ext cx="1992807" cy="1992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" descr="Image">
              <a:extLst>
                <a:ext uri="{FF2B5EF4-FFF2-40B4-BE49-F238E27FC236}">
                  <a16:creationId xmlns:a16="http://schemas.microsoft.com/office/drawing/2014/main" id="{72E85CFA-4C40-16B5-94B4-23A15F5C5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68887" y="40452"/>
              <a:ext cx="1950657" cy="1911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Image" descr="Image">
              <a:extLst>
                <a:ext uri="{FF2B5EF4-FFF2-40B4-BE49-F238E27FC236}">
                  <a16:creationId xmlns:a16="http://schemas.microsoft.com/office/drawing/2014/main" id="{6FEF2E4B-2C81-850C-217F-D2C37C2C4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54492" y="287036"/>
              <a:ext cx="3568900" cy="1418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" name="This work was supported by:">
              <a:extLst>
                <a:ext uri="{FF2B5EF4-FFF2-40B4-BE49-F238E27FC236}">
                  <a16:creationId xmlns:a16="http://schemas.microsoft.com/office/drawing/2014/main" id="{E78CDEFB-BA03-C97D-88AA-89D20BA4EFB7}"/>
                </a:ext>
              </a:extLst>
            </p:cNvPr>
            <p:cNvSpPr/>
            <p:nvPr/>
          </p:nvSpPr>
          <p:spPr>
            <a:xfrm>
              <a:off x="0" y="932914"/>
              <a:ext cx="78431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5810" marR="57148" algn="l" defTabSz="1285875">
                <a:buClr>
                  <a:srgbClr val="275D90"/>
                </a:buClr>
                <a:buFont typeface="Arial"/>
                <a:defRPr sz="4800">
                  <a:solidFill>
                    <a:srgbClr val="000000"/>
                  </a:solidFill>
                  <a:uFill>
                    <a:solidFill>
                      <a:srgbClr val="275D90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This work was supported by: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C031EE-E292-A1E8-7AF1-BCFC21EB5DA0}"/>
              </a:ext>
            </a:extLst>
          </p:cNvPr>
          <p:cNvGrpSpPr/>
          <p:nvPr/>
        </p:nvGrpSpPr>
        <p:grpSpPr>
          <a:xfrm>
            <a:off x="7595739" y="7654344"/>
            <a:ext cx="10789057" cy="2272170"/>
            <a:chOff x="7415459" y="7654344"/>
            <a:chExt cx="10789057" cy="2272170"/>
          </a:xfrm>
        </p:grpSpPr>
        <p:pic>
          <p:nvPicPr>
            <p:cNvPr id="25" name="Image" descr="Image">
              <a:extLst>
                <a:ext uri="{FF2B5EF4-FFF2-40B4-BE49-F238E27FC236}">
                  <a16:creationId xmlns:a16="http://schemas.microsoft.com/office/drawing/2014/main" id="{8307AFAE-870E-E7FA-1B1E-114C30A19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692" t="3456" r="3692" b="3456"/>
            <a:stretch>
              <a:fillRect/>
            </a:stretch>
          </p:blipFill>
          <p:spPr>
            <a:xfrm>
              <a:off x="7415459" y="7654344"/>
              <a:ext cx="2352413" cy="22721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Our technique makes it simple to fully exploit disparate tensor formats for performance">
              <a:extLst>
                <a:ext uri="{FF2B5EF4-FFF2-40B4-BE49-F238E27FC236}">
                  <a16:creationId xmlns:a16="http://schemas.microsoft.com/office/drawing/2014/main" id="{060F841D-0F16-23DC-301E-A1630DA427B6}"/>
                </a:ext>
              </a:extLst>
            </p:cNvPr>
            <p:cNvSpPr txBox="1"/>
            <p:nvPr/>
          </p:nvSpPr>
          <p:spPr>
            <a:xfrm>
              <a:off x="10470411" y="8369800"/>
              <a:ext cx="7734105" cy="841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marL="55810" marR="57148" algn="l" defTabSz="1285875">
                <a:buClr>
                  <a:srgbClr val="275D90"/>
                </a:buClr>
                <a:buFont typeface="Arial"/>
                <a:defRPr sz="4800">
                  <a:solidFill>
                    <a:srgbClr val="000000"/>
                  </a:solidFill>
                  <a:uFill>
                    <a:solidFill>
                      <a:srgbClr val="275D90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US" b="1" dirty="0">
                  <a:latin typeface="Helvetica Neue"/>
                </a:rPr>
                <a:t>tensor-</a:t>
              </a:r>
              <a:r>
                <a:rPr lang="en-US" b="1" dirty="0" err="1">
                  <a:latin typeface="Helvetica Neue"/>
                </a:rPr>
                <a:t>compiler.org</a:t>
              </a:r>
              <a:endParaRPr b="1" dirty="0"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405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  <p:bldP spid="1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gnoring Sparsity is Throwing away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18184">
              <a:defRPr sz="8700">
                <a:effectLst>
                  <a:outerShdw blurRad="11049" dist="55245" dir="2160000" rotWithShape="0">
                    <a:srgbClr val="A2A0A0"/>
                  </a:outerShdw>
                </a:effectLst>
              </a:defRPr>
            </a:lvl1pPr>
          </a:lstStyle>
          <a:p>
            <a:pPr marL="0" marR="0" defTabSz="821531">
              <a:buClrTx/>
            </a:pPr>
            <a:r>
              <a:rPr sz="72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Helvetica" pitchFamily="2" charset="0"/>
                <a:ea typeface="+mn-ea"/>
                <a:cs typeface="+mn-cs"/>
              </a:rPr>
              <a:t>Ignoring Sparsity is Throwing away performance</a:t>
            </a:r>
          </a:p>
        </p:txBody>
      </p:sp>
      <p:sp>
        <p:nvSpPr>
          <p:cNvPr id="197" name="Sparse Matrix Matrix Multiplication (SpMV)"/>
          <p:cNvSpPr txBox="1"/>
          <p:nvPr/>
        </p:nvSpPr>
        <p:spPr>
          <a:xfrm>
            <a:off x="5595604" y="11747647"/>
            <a:ext cx="1237999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Sparse Matrix Matrix Multiplication (</a:t>
            </a:r>
            <a:r>
              <a:rPr dirty="0" err="1"/>
              <a:t>SpM</a:t>
            </a:r>
            <a:r>
              <a:rPr lang="en-US" dirty="0" err="1"/>
              <a:t>M</a:t>
            </a:r>
            <a:r>
              <a:rPr dirty="0"/>
              <a:t>)</a:t>
            </a:r>
          </a:p>
        </p:txBody>
      </p:sp>
      <p:sp>
        <p:nvSpPr>
          <p:cNvPr id="198" name="4K x 4K…"/>
          <p:cNvSpPr txBox="1"/>
          <p:nvPr/>
        </p:nvSpPr>
        <p:spPr>
          <a:xfrm>
            <a:off x="20379936" y="10103349"/>
            <a:ext cx="307162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53585F"/>
                </a:solidFill>
              </a:defRPr>
            </a:pPr>
            <a:r>
              <a:t>4K x 4K </a:t>
            </a:r>
          </a:p>
          <a:p>
            <a:pPr>
              <a:defRPr sz="3000">
                <a:solidFill>
                  <a:srgbClr val="53585F"/>
                </a:solidFill>
              </a:defRPr>
            </a:pPr>
            <a:r>
              <a:t>double precision </a:t>
            </a:r>
          </a:p>
          <a:p>
            <a:pPr>
              <a:defRPr sz="3000">
                <a:solidFill>
                  <a:srgbClr val="53585F"/>
                </a:solidFill>
              </a:defRPr>
            </a:pPr>
            <a:r>
              <a:t>matrix in CSR</a:t>
            </a:r>
          </a:p>
        </p:txBody>
      </p:sp>
      <p:sp>
        <p:nvSpPr>
          <p:cNvPr id="199" name="Line"/>
          <p:cNvSpPr/>
          <p:nvPr/>
        </p:nvSpPr>
        <p:spPr>
          <a:xfrm flipV="1">
            <a:off x="6042063" y="2548930"/>
            <a:ext cx="1" cy="5718770"/>
          </a:xfrm>
          <a:prstGeom prst="line">
            <a:avLst/>
          </a:prstGeom>
          <a:ln w="101600">
            <a:solidFill>
              <a:schemeClr val="accent1">
                <a:hueOff val="273562"/>
                <a:satOff val="2937"/>
                <a:lumOff val="-2223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057400"/>
            <a:ext cx="22774787" cy="958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>
            <a:alphaModFix amt="20070"/>
          </a:blip>
          <a:srcRect l="9392" b="34356"/>
          <a:stretch>
            <a:fillRect/>
          </a:stretch>
        </p:blipFill>
        <p:spPr>
          <a:xfrm>
            <a:off x="2812155" y="1849783"/>
            <a:ext cx="20635732" cy="650006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Line"/>
          <p:cNvSpPr/>
          <p:nvPr/>
        </p:nvSpPr>
        <p:spPr>
          <a:xfrm flipV="1">
            <a:off x="15782963" y="2548930"/>
            <a:ext cx="1" cy="5718770"/>
          </a:xfrm>
          <a:prstGeom prst="line">
            <a:avLst/>
          </a:prstGeom>
          <a:ln w="101600">
            <a:solidFill>
              <a:schemeClr val="accent1">
                <a:hueOff val="273562"/>
                <a:satOff val="2937"/>
                <a:lumOff val="-22233"/>
                <a:alpha val="9751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7AC27CD-F593-3AD8-0E75-5B30F0E13D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543640" y="12895870"/>
            <a:ext cx="453238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parse Problems are Everywhere"/>
          <p:cNvSpPr txBox="1">
            <a:spLocks noGrp="1"/>
          </p:cNvSpPr>
          <p:nvPr>
            <p:ph type="title"/>
          </p:nvPr>
        </p:nvSpPr>
        <p:spPr>
          <a:xfrm>
            <a:off x="253074" y="253999"/>
            <a:ext cx="23877852" cy="15963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500"/>
              <a:t>Sparse Problems are Everywhere</a:t>
            </a:r>
          </a:p>
        </p:txBody>
      </p:sp>
      <p:sp>
        <p:nvSpPr>
          <p:cNvPr id="205" name="Double Arrow"/>
          <p:cNvSpPr/>
          <p:nvPr/>
        </p:nvSpPr>
        <p:spPr>
          <a:xfrm>
            <a:off x="2664990" y="4114800"/>
            <a:ext cx="20745650" cy="1270000"/>
          </a:xfrm>
          <a:prstGeom prst="leftRightArrow">
            <a:avLst>
              <a:gd name="adj1" fmla="val 52953"/>
              <a:gd name="adj2" fmla="val 44585"/>
            </a:avLst>
          </a:prstGeom>
          <a:gradFill>
            <a:gsLst>
              <a:gs pos="0">
                <a:srgbClr val="FFFC66"/>
              </a:gs>
              <a:gs pos="15881">
                <a:srgbClr val="FF9300"/>
              </a:gs>
              <a:gs pos="100000">
                <a:srgbClr val="941100"/>
              </a:gs>
            </a:gsLst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Density"/>
          <p:cNvSpPr txBox="1"/>
          <p:nvPr/>
        </p:nvSpPr>
        <p:spPr>
          <a:xfrm>
            <a:off x="409536" y="4241967"/>
            <a:ext cx="2152728" cy="81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4400" b="1">
                <a:solidFill>
                  <a:srgbClr val="4F11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Density</a:t>
            </a:r>
          </a:p>
        </p:txBody>
      </p:sp>
      <p:sp>
        <p:nvSpPr>
          <p:cNvPr id="207" name="Line"/>
          <p:cNvSpPr/>
          <p:nvPr/>
        </p:nvSpPr>
        <p:spPr>
          <a:xfrm flipV="1">
            <a:off x="3251200" y="4343567"/>
            <a:ext cx="0" cy="812466"/>
          </a:xfrm>
          <a:prstGeom prst="line">
            <a:avLst/>
          </a:prstGeom>
          <a:ln w="25400">
            <a:solidFill>
              <a:srgbClr val="720B01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8" name="Line"/>
          <p:cNvSpPr/>
          <p:nvPr/>
        </p:nvSpPr>
        <p:spPr>
          <a:xfrm flipV="1">
            <a:off x="22834600" y="4343567"/>
            <a:ext cx="1" cy="812466"/>
          </a:xfrm>
          <a:prstGeom prst="line">
            <a:avLst/>
          </a:prstGeom>
          <a:ln w="25400">
            <a:solidFill>
              <a:srgbClr val="720B01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" name="Line"/>
          <p:cNvSpPr/>
          <p:nvPr/>
        </p:nvSpPr>
        <p:spPr>
          <a:xfrm flipV="1">
            <a:off x="13050515" y="4343567"/>
            <a:ext cx="1" cy="812466"/>
          </a:xfrm>
          <a:prstGeom prst="line">
            <a:avLst/>
          </a:prstGeom>
          <a:ln w="25400">
            <a:solidFill>
              <a:srgbClr val="720B01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" name="Line"/>
          <p:cNvSpPr/>
          <p:nvPr/>
        </p:nvSpPr>
        <p:spPr>
          <a:xfrm flipV="1">
            <a:off x="4744715" y="4343567"/>
            <a:ext cx="1" cy="812466"/>
          </a:xfrm>
          <a:prstGeom prst="line">
            <a:avLst/>
          </a:prstGeom>
          <a:ln w="25400">
            <a:solidFill>
              <a:srgbClr val="720B01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1" name="0%"/>
          <p:cNvSpPr txBox="1"/>
          <p:nvPr/>
        </p:nvSpPr>
        <p:spPr>
          <a:xfrm>
            <a:off x="2991848" y="3615580"/>
            <a:ext cx="787935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b="1">
                <a:solidFill>
                  <a:srgbClr val="720B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0%</a:t>
            </a:r>
          </a:p>
        </p:txBody>
      </p:sp>
      <p:sp>
        <p:nvSpPr>
          <p:cNvPr id="212" name="10%"/>
          <p:cNvSpPr txBox="1"/>
          <p:nvPr/>
        </p:nvSpPr>
        <p:spPr>
          <a:xfrm>
            <a:off x="4377469" y="3615580"/>
            <a:ext cx="1013893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b="1">
                <a:solidFill>
                  <a:srgbClr val="720B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10%</a:t>
            </a:r>
          </a:p>
        </p:txBody>
      </p:sp>
      <p:sp>
        <p:nvSpPr>
          <p:cNvPr id="213" name="50%"/>
          <p:cNvSpPr txBox="1"/>
          <p:nvPr/>
        </p:nvSpPr>
        <p:spPr>
          <a:xfrm>
            <a:off x="12734069" y="3615580"/>
            <a:ext cx="1013892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b="1">
                <a:solidFill>
                  <a:srgbClr val="720B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50%</a:t>
            </a:r>
          </a:p>
        </p:txBody>
      </p:sp>
      <p:sp>
        <p:nvSpPr>
          <p:cNvPr id="214" name="100%"/>
          <p:cNvSpPr txBox="1"/>
          <p:nvPr/>
        </p:nvSpPr>
        <p:spPr>
          <a:xfrm>
            <a:off x="22170789" y="3615580"/>
            <a:ext cx="1239851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b="1">
                <a:solidFill>
                  <a:srgbClr val="720B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100%</a:t>
            </a:r>
          </a:p>
        </p:txBody>
      </p:sp>
      <p:sp>
        <p:nvSpPr>
          <p:cNvPr id="215" name="Density"/>
          <p:cNvSpPr txBox="1"/>
          <p:nvPr/>
        </p:nvSpPr>
        <p:spPr>
          <a:xfrm>
            <a:off x="257136" y="7696367"/>
            <a:ext cx="2152728" cy="81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4400" b="1">
                <a:solidFill>
                  <a:srgbClr val="4F11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Density</a:t>
            </a:r>
          </a:p>
        </p:txBody>
      </p:sp>
      <p:sp>
        <p:nvSpPr>
          <p:cNvPr id="216" name="Log scale"/>
          <p:cNvSpPr txBox="1"/>
          <p:nvPr/>
        </p:nvSpPr>
        <p:spPr>
          <a:xfrm>
            <a:off x="623252" y="8336866"/>
            <a:ext cx="1420496" cy="502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2400">
                <a:solidFill>
                  <a:srgbClr val="4F110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Log scale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3263900" y="4343567"/>
            <a:ext cx="19075917" cy="3510751"/>
            <a:chOff x="0" y="0"/>
            <a:chExt cx="19075916" cy="3510750"/>
          </a:xfrm>
        </p:grpSpPr>
        <p:sp>
          <p:nvSpPr>
            <p:cNvPr id="217" name="Triangle"/>
            <p:cNvSpPr/>
            <p:nvPr/>
          </p:nvSpPr>
          <p:spPr>
            <a:xfrm>
              <a:off x="147315" y="812465"/>
              <a:ext cx="18928602" cy="269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D219">
                    <a:alpha val="50000"/>
                  </a:srgbClr>
                </a:gs>
                <a:gs pos="100000">
                  <a:srgbClr val="FEFDD1">
                    <a:alpha val="22694"/>
                  </a:srgbClr>
                </a:gs>
              </a:gsLst>
              <a:lin ang="5362963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8" name="Rectangle"/>
            <p:cNvSpPr/>
            <p:nvPr/>
          </p:nvSpPr>
          <p:spPr>
            <a:xfrm>
              <a:off x="0" y="812465"/>
              <a:ext cx="147316" cy="2698286"/>
            </a:xfrm>
            <a:prstGeom prst="rect">
              <a:avLst/>
            </a:prstGeom>
            <a:gradFill flip="none" rotWithShape="1">
              <a:gsLst>
                <a:gs pos="0">
                  <a:srgbClr val="FED219">
                    <a:alpha val="50000"/>
                  </a:srgbClr>
                </a:gs>
                <a:gs pos="100000">
                  <a:srgbClr val="FEFDD1">
                    <a:alpha val="22694"/>
                  </a:srgbClr>
                </a:gs>
              </a:gsLst>
              <a:lin ang="5362963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9" name="Line"/>
            <p:cNvSpPr/>
            <p:nvPr/>
          </p:nvSpPr>
          <p:spPr>
            <a:xfrm flipV="1">
              <a:off x="134615" y="-1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>
              <a:off x="210814" y="825086"/>
              <a:ext cx="18863298" cy="2673045"/>
            </a:xfrm>
            <a:prstGeom prst="line">
              <a:avLst/>
            </a:prstGeom>
            <a:noFill/>
            <a:ln w="25400" cap="flat">
              <a:solidFill>
                <a:srgbClr val="FFFC6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7" name="Group"/>
          <p:cNvGrpSpPr/>
          <p:nvPr/>
        </p:nvGrpSpPr>
        <p:grpSpPr>
          <a:xfrm>
            <a:off x="2664990" y="7069980"/>
            <a:ext cx="20745650" cy="1769221"/>
            <a:chOff x="0" y="0"/>
            <a:chExt cx="20745648" cy="1769219"/>
          </a:xfrm>
        </p:grpSpPr>
        <p:sp>
          <p:nvSpPr>
            <p:cNvPr id="222" name="Double Arrow"/>
            <p:cNvSpPr/>
            <p:nvPr/>
          </p:nvSpPr>
          <p:spPr>
            <a:xfrm>
              <a:off x="0" y="499219"/>
              <a:ext cx="20745649" cy="1270001"/>
            </a:xfrm>
            <a:prstGeom prst="leftRightArrow">
              <a:avLst>
                <a:gd name="adj1" fmla="val 52953"/>
                <a:gd name="adj2" fmla="val 44585"/>
              </a:avLst>
            </a:prstGeom>
            <a:gradFill flip="none" rotWithShape="1">
              <a:gsLst>
                <a:gs pos="0">
                  <a:srgbClr val="FEFDD1"/>
                </a:gs>
                <a:gs pos="100000">
                  <a:srgbClr val="FED21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3" name="Line"/>
            <p:cNvSpPr/>
            <p:nvPr/>
          </p:nvSpPr>
          <p:spPr>
            <a:xfrm flipV="1">
              <a:off x="1102091" y="727986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4" name="Line"/>
            <p:cNvSpPr/>
            <p:nvPr/>
          </p:nvSpPr>
          <p:spPr>
            <a:xfrm flipV="1">
              <a:off x="19653727" y="727986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5" name="Line"/>
            <p:cNvSpPr/>
            <p:nvPr/>
          </p:nvSpPr>
          <p:spPr>
            <a:xfrm flipV="1">
              <a:off x="10377909" y="727986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6" name="Line"/>
            <p:cNvSpPr/>
            <p:nvPr/>
          </p:nvSpPr>
          <p:spPr>
            <a:xfrm flipV="1">
              <a:off x="4194030" y="727986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7" name="10-6 %"/>
            <p:cNvSpPr txBox="1"/>
            <p:nvPr/>
          </p:nvSpPr>
          <p:spPr>
            <a:xfrm>
              <a:off x="577223" y="0"/>
              <a:ext cx="1350121" cy="626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3200" b="1">
                  <a:solidFill>
                    <a:srgbClr val="720B0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10</a:t>
              </a:r>
              <a:r>
                <a:rPr baseline="31999"/>
                <a:t>-6 </a:t>
              </a:r>
              <a:r>
                <a:t>%</a:t>
              </a:r>
            </a:p>
          </p:txBody>
        </p:sp>
        <p:sp>
          <p:nvSpPr>
            <p:cNvPr id="228" name="10-5 %"/>
            <p:cNvSpPr txBox="1"/>
            <p:nvPr/>
          </p:nvSpPr>
          <p:spPr>
            <a:xfrm>
              <a:off x="3531670" y="0"/>
              <a:ext cx="1350121" cy="626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3200" b="1">
                  <a:solidFill>
                    <a:srgbClr val="720B0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10</a:t>
              </a:r>
              <a:r>
                <a:rPr baseline="31999"/>
                <a:t>-5 </a:t>
              </a:r>
              <a:r>
                <a:t>%</a:t>
              </a:r>
            </a:p>
          </p:txBody>
        </p:sp>
        <p:sp>
          <p:nvSpPr>
            <p:cNvPr id="229" name="10-3 %"/>
            <p:cNvSpPr txBox="1"/>
            <p:nvPr/>
          </p:nvSpPr>
          <p:spPr>
            <a:xfrm>
              <a:off x="9900964" y="0"/>
              <a:ext cx="1350121" cy="626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3200" b="1">
                  <a:solidFill>
                    <a:srgbClr val="720B0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10</a:t>
              </a:r>
              <a:r>
                <a:rPr baseline="31999"/>
                <a:t>-3 </a:t>
              </a:r>
              <a:r>
                <a:t>%</a:t>
              </a:r>
            </a:p>
          </p:txBody>
        </p:sp>
        <p:sp>
          <p:nvSpPr>
            <p:cNvPr id="230" name="Line"/>
            <p:cNvSpPr/>
            <p:nvPr/>
          </p:nvSpPr>
          <p:spPr>
            <a:xfrm flipV="1">
              <a:off x="13469847" y="727986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1" name="Line"/>
            <p:cNvSpPr/>
            <p:nvPr/>
          </p:nvSpPr>
          <p:spPr>
            <a:xfrm flipV="1">
              <a:off x="16561787" y="727986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2" name="Line"/>
            <p:cNvSpPr/>
            <p:nvPr/>
          </p:nvSpPr>
          <p:spPr>
            <a:xfrm flipV="1">
              <a:off x="7285969" y="727986"/>
              <a:ext cx="1" cy="812467"/>
            </a:xfrm>
            <a:prstGeom prst="line">
              <a:avLst/>
            </a:prstGeom>
            <a:noFill/>
            <a:ln w="25400" cap="flat">
              <a:solidFill>
                <a:srgbClr val="720B0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3" name="10-4 %"/>
            <p:cNvSpPr txBox="1"/>
            <p:nvPr/>
          </p:nvSpPr>
          <p:spPr>
            <a:xfrm>
              <a:off x="6891064" y="0"/>
              <a:ext cx="1350121" cy="626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3200" b="1">
                  <a:solidFill>
                    <a:srgbClr val="720B0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10</a:t>
              </a:r>
              <a:r>
                <a:rPr baseline="31999"/>
                <a:t>-4 </a:t>
              </a:r>
              <a:r>
                <a:t>%</a:t>
              </a:r>
            </a:p>
          </p:txBody>
        </p:sp>
        <p:sp>
          <p:nvSpPr>
            <p:cNvPr id="234" name="0.01 %"/>
            <p:cNvSpPr txBox="1"/>
            <p:nvPr/>
          </p:nvSpPr>
          <p:spPr>
            <a:xfrm>
              <a:off x="13011549" y="0"/>
              <a:ext cx="1428150" cy="626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3200" b="1">
                  <a:solidFill>
                    <a:srgbClr val="720B0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0.01</a:t>
              </a:r>
              <a:r>
                <a:rPr baseline="31999"/>
                <a:t> </a:t>
              </a:r>
              <a:r>
                <a:t>%</a:t>
              </a:r>
            </a:p>
          </p:txBody>
        </p:sp>
        <p:sp>
          <p:nvSpPr>
            <p:cNvPr id="235" name="0.1 %"/>
            <p:cNvSpPr txBox="1"/>
            <p:nvPr/>
          </p:nvSpPr>
          <p:spPr>
            <a:xfrm>
              <a:off x="16185228" y="0"/>
              <a:ext cx="1202192" cy="626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3200" b="1">
                  <a:solidFill>
                    <a:srgbClr val="720B0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0.1</a:t>
              </a:r>
              <a:r>
                <a:rPr baseline="31999"/>
                <a:t> </a:t>
              </a:r>
              <a:r>
                <a:t>%</a:t>
              </a:r>
            </a:p>
          </p:txBody>
        </p:sp>
        <p:sp>
          <p:nvSpPr>
            <p:cNvPr id="236" name="1 %"/>
            <p:cNvSpPr txBox="1"/>
            <p:nvPr/>
          </p:nvSpPr>
          <p:spPr>
            <a:xfrm>
              <a:off x="19505798" y="0"/>
              <a:ext cx="863254" cy="626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3200" b="1">
                  <a:solidFill>
                    <a:srgbClr val="720B0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1</a:t>
              </a:r>
              <a:r>
                <a:rPr baseline="31999"/>
                <a:t> </a:t>
              </a:r>
              <a:r>
                <a:t>%</a:t>
              </a:r>
            </a:p>
          </p:txBody>
        </p:sp>
      </p:grpSp>
      <p:sp>
        <p:nvSpPr>
          <p:cNvPr id="238" name="Dense…"/>
          <p:cNvSpPr txBox="1"/>
          <p:nvPr/>
        </p:nvSpPr>
        <p:spPr>
          <a:xfrm>
            <a:off x="21776207" y="2079100"/>
            <a:ext cx="1955115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32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Dense</a:t>
            </a:r>
          </a:p>
          <a:p>
            <a:pPr defTabSz="821531">
              <a:defRPr sz="32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Array</a:t>
            </a:r>
            <a:br/>
            <a:r>
              <a:t>programs</a:t>
            </a:r>
          </a:p>
        </p:txBody>
      </p:sp>
      <p:sp>
        <p:nvSpPr>
          <p:cNvPr id="239" name="Internet &amp; Social Media"/>
          <p:cNvSpPr txBox="1"/>
          <p:nvPr/>
        </p:nvSpPr>
        <p:spPr>
          <a:xfrm rot="17333557">
            <a:off x="1820013" y="10484162"/>
            <a:ext cx="4658386" cy="63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Internet &amp; Social Media</a:t>
            </a:r>
          </a:p>
        </p:txBody>
      </p:sp>
      <p:sp>
        <p:nvSpPr>
          <p:cNvPr id="240" name="Recommendation Systems"/>
          <p:cNvSpPr txBox="1"/>
          <p:nvPr/>
        </p:nvSpPr>
        <p:spPr>
          <a:xfrm rot="17333557">
            <a:off x="4083226" y="10818232"/>
            <a:ext cx="5364570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Recommendation Systems</a:t>
            </a:r>
          </a:p>
        </p:txBody>
      </p:sp>
      <p:sp>
        <p:nvSpPr>
          <p:cNvPr id="241" name="Circuit Simulation"/>
          <p:cNvSpPr txBox="1"/>
          <p:nvPr/>
        </p:nvSpPr>
        <p:spPr>
          <a:xfrm rot="17333557">
            <a:off x="7446857" y="9969874"/>
            <a:ext cx="3571241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Circuit Simulation</a:t>
            </a:r>
          </a:p>
        </p:txBody>
      </p:sp>
      <p:sp>
        <p:nvSpPr>
          <p:cNvPr id="242" name="Computational Chemistry"/>
          <p:cNvSpPr txBox="1"/>
          <p:nvPr/>
        </p:nvSpPr>
        <p:spPr>
          <a:xfrm rot="17333557">
            <a:off x="8833092" y="10685794"/>
            <a:ext cx="5084611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Computational Chemistry</a:t>
            </a:r>
          </a:p>
        </p:txBody>
      </p:sp>
      <p:sp>
        <p:nvSpPr>
          <p:cNvPr id="243" name="Finite Element Methods"/>
          <p:cNvSpPr txBox="1"/>
          <p:nvPr/>
        </p:nvSpPr>
        <p:spPr>
          <a:xfrm rot="17333557">
            <a:off x="10669855" y="10520841"/>
            <a:ext cx="4735920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Finite Element Methods</a:t>
            </a:r>
          </a:p>
        </p:txBody>
      </p:sp>
      <p:sp>
        <p:nvSpPr>
          <p:cNvPr id="244" name="Electromagnetics Proteins"/>
          <p:cNvSpPr txBox="1"/>
          <p:nvPr/>
        </p:nvSpPr>
        <p:spPr>
          <a:xfrm rot="17333557">
            <a:off x="12100191" y="10760142"/>
            <a:ext cx="5241774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Electromagnetics Proteins</a:t>
            </a:r>
          </a:p>
        </p:txBody>
      </p:sp>
      <p:sp>
        <p:nvSpPr>
          <p:cNvPr id="245" name="Fluid Dynamics"/>
          <p:cNvSpPr txBox="1"/>
          <p:nvPr/>
        </p:nvSpPr>
        <p:spPr>
          <a:xfrm rot="17333557">
            <a:off x="15217871" y="9760708"/>
            <a:ext cx="3129090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Fluid Dynamics</a:t>
            </a:r>
          </a:p>
        </p:txBody>
      </p:sp>
      <p:sp>
        <p:nvSpPr>
          <p:cNvPr id="246" name="Problems in Statistics"/>
          <p:cNvSpPr txBox="1"/>
          <p:nvPr/>
        </p:nvSpPr>
        <p:spPr>
          <a:xfrm rot="17333557">
            <a:off x="17115135" y="10344785"/>
            <a:ext cx="4363759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Problems in Statistics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216" y="13003537"/>
            <a:ext cx="29972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Line"/>
          <p:cNvSpPr/>
          <p:nvPr/>
        </p:nvSpPr>
        <p:spPr>
          <a:xfrm flipV="1">
            <a:off x="15795663" y="4127667"/>
            <a:ext cx="1" cy="1270001"/>
          </a:xfrm>
          <a:prstGeom prst="line">
            <a:avLst/>
          </a:prstGeom>
          <a:ln w="101600">
            <a:solidFill>
              <a:schemeClr val="accent1">
                <a:hueOff val="273562"/>
                <a:satOff val="2937"/>
                <a:lumOff val="-2223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9" name="Rectangle"/>
          <p:cNvSpPr/>
          <p:nvPr/>
        </p:nvSpPr>
        <p:spPr>
          <a:xfrm>
            <a:off x="15833763" y="4121317"/>
            <a:ext cx="7646728" cy="1270001"/>
          </a:xfrm>
          <a:prstGeom prst="rect">
            <a:avLst/>
          </a:prstGeom>
          <a:solidFill>
            <a:srgbClr val="FFFFFF">
              <a:alpha val="708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Sparse Neural Networks"/>
          <p:cNvSpPr txBox="1"/>
          <p:nvPr/>
        </p:nvSpPr>
        <p:spPr>
          <a:xfrm>
            <a:off x="5594845" y="3431605"/>
            <a:ext cx="4844886" cy="6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300">
                <a:solidFill>
                  <a:srgbClr val="9411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Sparse Neural Networks</a:t>
            </a:r>
          </a:p>
        </p:txBody>
      </p:sp>
      <p:sp>
        <p:nvSpPr>
          <p:cNvPr id="251" name="Line"/>
          <p:cNvSpPr/>
          <p:nvPr/>
        </p:nvSpPr>
        <p:spPr>
          <a:xfrm flipV="1">
            <a:off x="6042063" y="4114799"/>
            <a:ext cx="1" cy="1193819"/>
          </a:xfrm>
          <a:prstGeom prst="line">
            <a:avLst/>
          </a:prstGeom>
          <a:ln w="101600">
            <a:solidFill>
              <a:schemeClr val="accent1">
                <a:hueOff val="273562"/>
                <a:satOff val="2937"/>
                <a:lumOff val="-2223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SpMV"/>
          <p:cNvSpPr txBox="1"/>
          <p:nvPr/>
        </p:nvSpPr>
        <p:spPr>
          <a:xfrm rot="16200000">
            <a:off x="15302598" y="5728208"/>
            <a:ext cx="10623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t>SpMV</a:t>
            </a:r>
          </a:p>
        </p:txBody>
      </p:sp>
      <p:sp>
        <p:nvSpPr>
          <p:cNvPr id="253" name="Rectangle"/>
          <p:cNvSpPr/>
          <p:nvPr/>
        </p:nvSpPr>
        <p:spPr>
          <a:xfrm>
            <a:off x="6101234" y="4419432"/>
            <a:ext cx="9635259" cy="1270001"/>
          </a:xfrm>
          <a:prstGeom prst="rect">
            <a:avLst/>
          </a:prstGeom>
          <a:solidFill>
            <a:srgbClr val="FFFFFF">
              <a:alpha val="5025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SpMM"/>
          <p:cNvSpPr txBox="1"/>
          <p:nvPr/>
        </p:nvSpPr>
        <p:spPr>
          <a:xfrm rot="16200000">
            <a:off x="5471427" y="5688736"/>
            <a:ext cx="114127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t>SpMM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C845DD31-BD33-D10B-D30C-9D39C80C6C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543640" y="12361986"/>
            <a:ext cx="453238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 advAuto="0"/>
      <p:bldP spid="216" grpId="0" animBg="1" advAuto="0"/>
      <p:bldP spid="221" grpId="0" animBg="1" advAuto="0"/>
      <p:bldP spid="237" grpId="0" animBg="1" advAuto="0"/>
      <p:bldP spid="239" grpId="0" animBg="1" advAuto="0"/>
      <p:bldP spid="240" grpId="0" animBg="1" advAuto="0"/>
      <p:bldP spid="241" grpId="0" animBg="1" advAuto="0"/>
      <p:bldP spid="242" grpId="0" animBg="1" advAuto="0"/>
      <p:bldP spid="243" grpId="0" animBg="1" advAuto="0"/>
      <p:bldP spid="244" grpId="0" animBg="1" advAuto="0"/>
      <p:bldP spid="245" grpId="0" animBg="1" advAuto="0"/>
      <p:bldP spid="246" grpId="0" animBg="1" advAuto="0"/>
      <p:bldP spid="25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locate(1,2) = 1*4 + 2"/>
          <p:cNvSpPr txBox="1"/>
          <p:nvPr/>
        </p:nvSpPr>
        <p:spPr>
          <a:xfrm>
            <a:off x="4048146" y="5064204"/>
            <a:ext cx="82169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1">
              <a:spcBef>
                <a:spcPts val="5900"/>
              </a:spcBef>
              <a:defRPr sz="5800">
                <a:latin typeface="Inconsolata"/>
                <a:ea typeface="Inconsolata"/>
                <a:cs typeface="Inconsolata"/>
                <a:sym typeface="Inconsolata"/>
              </a:defRPr>
            </a:lvl1pPr>
          </a:lstStyle>
          <a:p>
            <a:r>
              <a:t>locate(1,2) = 1*4 + 2 </a:t>
            </a:r>
          </a:p>
        </p:txBody>
      </p:sp>
      <p:grpSp>
        <p:nvGrpSpPr>
          <p:cNvPr id="949" name="Group"/>
          <p:cNvGrpSpPr/>
          <p:nvPr/>
        </p:nvGrpSpPr>
        <p:grpSpPr>
          <a:xfrm>
            <a:off x="14859000" y="4114800"/>
            <a:ext cx="5359401" cy="4024550"/>
            <a:chOff x="0" y="0"/>
            <a:chExt cx="5359400" cy="4024549"/>
          </a:xfrm>
        </p:grpSpPr>
        <p:grpSp>
          <p:nvGrpSpPr>
            <p:cNvPr id="938" name="Group"/>
            <p:cNvGrpSpPr/>
            <p:nvPr/>
          </p:nvGrpSpPr>
          <p:grpSpPr>
            <a:xfrm>
              <a:off x="0" y="2682979"/>
              <a:ext cx="5359401" cy="1341571"/>
              <a:chOff x="0" y="0"/>
              <a:chExt cx="5359400" cy="1341569"/>
            </a:xfrm>
          </p:grpSpPr>
          <p:sp>
            <p:nvSpPr>
              <p:cNvPr id="934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935" name="Square"/>
              <p:cNvSpPr/>
              <p:nvPr/>
            </p:nvSpPr>
            <p:spPr>
              <a:xfrm>
                <a:off x="2685140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936" name="F"/>
              <p:cNvSpPr/>
              <p:nvPr/>
            </p:nvSpPr>
            <p:spPr>
              <a:xfrm>
                <a:off x="4017830" y="0"/>
                <a:ext cx="1341571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937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grpSp>
          <p:nvGrpSpPr>
            <p:cNvPr id="943" name="Group"/>
            <p:cNvGrpSpPr/>
            <p:nvPr/>
          </p:nvGrpSpPr>
          <p:grpSpPr>
            <a:xfrm>
              <a:off x="0" y="1341489"/>
              <a:ext cx="5359400" cy="1341571"/>
              <a:chOff x="0" y="0"/>
              <a:chExt cx="5359400" cy="1341569"/>
            </a:xfrm>
          </p:grpSpPr>
          <p:sp>
            <p:nvSpPr>
              <p:cNvPr id="939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940" name="C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941" name="D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942" name="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E</a:t>
                </a:r>
              </a:p>
            </p:txBody>
          </p:sp>
        </p:grpSp>
        <p:grpSp>
          <p:nvGrpSpPr>
            <p:cNvPr id="948" name="Group"/>
            <p:cNvGrpSpPr/>
            <p:nvPr/>
          </p:nvGrpSpPr>
          <p:grpSpPr>
            <a:xfrm>
              <a:off x="0" y="0"/>
              <a:ext cx="5359400" cy="1341570"/>
              <a:chOff x="0" y="0"/>
              <a:chExt cx="5359400" cy="1341569"/>
            </a:xfrm>
          </p:grpSpPr>
          <p:sp>
            <p:nvSpPr>
              <p:cNvPr id="944" name="A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945" name="B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946" name="Squar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947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</p:grpSp>
      <p:sp>
        <p:nvSpPr>
          <p:cNvPr id="9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989" name="Dense tensors are flexible but can waste mem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marR="0" defTabSz="676909">
              <a:buClrTx/>
              <a:buFontTx/>
              <a:defRPr sz="8200">
                <a:solidFill>
                  <a:srgbClr val="560A00"/>
                </a:solidFill>
                <a:effectLst>
                  <a:outerShdw blurRad="10414" dist="52070" dir="2160000" rotWithShape="0">
                    <a:srgbClr val="A2A0A0"/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Dense tensors are flexible but can waste memory</a:t>
            </a:r>
          </a:p>
        </p:txBody>
      </p:sp>
      <p:grpSp>
        <p:nvGrpSpPr>
          <p:cNvPr id="955" name="Group"/>
          <p:cNvGrpSpPr/>
          <p:nvPr/>
        </p:nvGrpSpPr>
        <p:grpSpPr>
          <a:xfrm>
            <a:off x="4540325" y="11011462"/>
            <a:ext cx="4546601" cy="685801"/>
            <a:chOff x="0" y="0"/>
            <a:chExt cx="4546600" cy="685800"/>
          </a:xfrm>
        </p:grpSpPr>
        <p:sp>
          <p:nvSpPr>
            <p:cNvPr id="951" name="0"/>
            <p:cNvSpPr txBox="1"/>
            <p:nvPr/>
          </p:nvSpPr>
          <p:spPr>
            <a:xfrm>
              <a:off x="0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52" name="1"/>
            <p:cNvSpPr txBox="1"/>
            <p:nvPr/>
          </p:nvSpPr>
          <p:spPr>
            <a:xfrm>
              <a:off x="1341679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53" name="2"/>
            <p:cNvSpPr txBox="1"/>
            <p:nvPr/>
          </p:nvSpPr>
          <p:spPr>
            <a:xfrm>
              <a:off x="268335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954" name="3"/>
            <p:cNvSpPr txBox="1"/>
            <p:nvPr/>
          </p:nvSpPr>
          <p:spPr>
            <a:xfrm>
              <a:off x="402503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60" name="Group"/>
          <p:cNvGrpSpPr/>
          <p:nvPr/>
        </p:nvGrpSpPr>
        <p:grpSpPr>
          <a:xfrm>
            <a:off x="9929213" y="11011462"/>
            <a:ext cx="4525575" cy="685801"/>
            <a:chOff x="0" y="0"/>
            <a:chExt cx="4525574" cy="685800"/>
          </a:xfrm>
        </p:grpSpPr>
        <p:sp>
          <p:nvSpPr>
            <p:cNvPr id="956" name="4"/>
            <p:cNvSpPr txBox="1"/>
            <p:nvPr/>
          </p:nvSpPr>
          <p:spPr>
            <a:xfrm>
              <a:off x="0" y="-1"/>
              <a:ext cx="405054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957" name="5"/>
            <p:cNvSpPr txBox="1"/>
            <p:nvPr/>
          </p:nvSpPr>
          <p:spPr>
            <a:xfrm>
              <a:off x="1373507" y="-1"/>
              <a:ext cx="405054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958" name="6"/>
            <p:cNvSpPr txBox="1"/>
            <p:nvPr/>
          </p:nvSpPr>
          <p:spPr>
            <a:xfrm>
              <a:off x="2747014" y="-1"/>
              <a:ext cx="405054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959" name="7"/>
            <p:cNvSpPr txBox="1"/>
            <p:nvPr/>
          </p:nvSpPr>
          <p:spPr>
            <a:xfrm>
              <a:off x="4120520" y="-1"/>
              <a:ext cx="40505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65" name="Group"/>
          <p:cNvGrpSpPr/>
          <p:nvPr/>
        </p:nvGrpSpPr>
        <p:grpSpPr>
          <a:xfrm>
            <a:off x="15271676" y="11011462"/>
            <a:ext cx="4753031" cy="685801"/>
            <a:chOff x="0" y="0"/>
            <a:chExt cx="4753030" cy="685800"/>
          </a:xfrm>
        </p:grpSpPr>
        <p:sp>
          <p:nvSpPr>
            <p:cNvPr id="961" name="8"/>
            <p:cNvSpPr txBox="1"/>
            <p:nvPr/>
          </p:nvSpPr>
          <p:spPr>
            <a:xfrm>
              <a:off x="0" y="0"/>
              <a:ext cx="52449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962" name="9"/>
            <p:cNvSpPr txBox="1"/>
            <p:nvPr/>
          </p:nvSpPr>
          <p:spPr>
            <a:xfrm>
              <a:off x="1349224" y="0"/>
              <a:ext cx="52449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963" name="10"/>
            <p:cNvSpPr txBox="1"/>
            <p:nvPr/>
          </p:nvSpPr>
          <p:spPr>
            <a:xfrm>
              <a:off x="2517590" y="0"/>
              <a:ext cx="88621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964" name="11"/>
            <p:cNvSpPr txBox="1"/>
            <p:nvPr/>
          </p:nvSpPr>
          <p:spPr>
            <a:xfrm>
              <a:off x="3866815" y="0"/>
              <a:ext cx="88621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970" name="Group"/>
          <p:cNvGrpSpPr/>
          <p:nvPr/>
        </p:nvGrpSpPr>
        <p:grpSpPr>
          <a:xfrm>
            <a:off x="15265399" y="3213099"/>
            <a:ext cx="4546601" cy="685802"/>
            <a:chOff x="0" y="0"/>
            <a:chExt cx="4546600" cy="685800"/>
          </a:xfrm>
        </p:grpSpPr>
        <p:sp>
          <p:nvSpPr>
            <p:cNvPr id="966" name="0"/>
            <p:cNvSpPr txBox="1"/>
            <p:nvPr/>
          </p:nvSpPr>
          <p:spPr>
            <a:xfrm>
              <a:off x="0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67" name="1"/>
            <p:cNvSpPr txBox="1"/>
            <p:nvPr/>
          </p:nvSpPr>
          <p:spPr>
            <a:xfrm>
              <a:off x="1341679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68" name="2"/>
            <p:cNvSpPr txBox="1"/>
            <p:nvPr/>
          </p:nvSpPr>
          <p:spPr>
            <a:xfrm>
              <a:off x="268335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969" name="3"/>
            <p:cNvSpPr txBox="1"/>
            <p:nvPr/>
          </p:nvSpPr>
          <p:spPr>
            <a:xfrm>
              <a:off x="402503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74" name="Group"/>
          <p:cNvGrpSpPr/>
          <p:nvPr/>
        </p:nvGrpSpPr>
        <p:grpSpPr>
          <a:xfrm>
            <a:off x="14033500" y="4445000"/>
            <a:ext cx="521562" cy="3368780"/>
            <a:chOff x="0" y="0"/>
            <a:chExt cx="521561" cy="3368779"/>
          </a:xfrm>
        </p:grpSpPr>
        <p:sp>
          <p:nvSpPr>
            <p:cNvPr id="971" name="0"/>
            <p:cNvSpPr txBox="1"/>
            <p:nvPr/>
          </p:nvSpPr>
          <p:spPr>
            <a:xfrm>
              <a:off x="0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72" name="1"/>
            <p:cNvSpPr txBox="1"/>
            <p:nvPr/>
          </p:nvSpPr>
          <p:spPr>
            <a:xfrm>
              <a:off x="0" y="1348141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73" name="2"/>
            <p:cNvSpPr txBox="1"/>
            <p:nvPr/>
          </p:nvSpPr>
          <p:spPr>
            <a:xfrm>
              <a:off x="0" y="2682979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79" name="Group"/>
          <p:cNvGrpSpPr/>
          <p:nvPr/>
        </p:nvGrpSpPr>
        <p:grpSpPr>
          <a:xfrm>
            <a:off x="14859000" y="6797096"/>
            <a:ext cx="5359401" cy="1341571"/>
            <a:chOff x="0" y="0"/>
            <a:chExt cx="5359400" cy="1341569"/>
          </a:xfrm>
        </p:grpSpPr>
        <p:sp>
          <p:nvSpPr>
            <p:cNvPr id="975" name="Square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976" name="Square"/>
            <p:cNvSpPr/>
            <p:nvPr/>
          </p:nvSpPr>
          <p:spPr>
            <a:xfrm>
              <a:off x="2685140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977" name="F"/>
            <p:cNvSpPr/>
            <p:nvPr/>
          </p:nvSpPr>
          <p:spPr>
            <a:xfrm>
              <a:off x="4017830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978" name="Square"/>
            <p:cNvSpPr/>
            <p:nvPr/>
          </p:nvSpPr>
          <p:spPr>
            <a:xfrm>
              <a:off x="1342873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grpSp>
        <p:nvGrpSpPr>
          <p:cNvPr id="984" name="Group"/>
          <p:cNvGrpSpPr/>
          <p:nvPr/>
        </p:nvGrpSpPr>
        <p:grpSpPr>
          <a:xfrm>
            <a:off x="14859000" y="5456289"/>
            <a:ext cx="5359400" cy="1341571"/>
            <a:chOff x="0" y="0"/>
            <a:chExt cx="5359400" cy="1341569"/>
          </a:xfrm>
        </p:grpSpPr>
        <p:sp>
          <p:nvSpPr>
            <p:cNvPr id="980" name="Square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981" name="C"/>
            <p:cNvSpPr/>
            <p:nvPr/>
          </p:nvSpPr>
          <p:spPr>
            <a:xfrm>
              <a:off x="1342873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82" name="D"/>
            <p:cNvSpPr/>
            <p:nvPr/>
          </p:nvSpPr>
          <p:spPr>
            <a:xfrm>
              <a:off x="2685141" y="0"/>
              <a:ext cx="1341570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983" name="E"/>
            <p:cNvSpPr/>
            <p:nvPr/>
          </p:nvSpPr>
          <p:spPr>
            <a:xfrm>
              <a:off x="4017830" y="0"/>
              <a:ext cx="1341570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985" name="Circle"/>
          <p:cNvSpPr/>
          <p:nvPr/>
        </p:nvSpPr>
        <p:spPr>
          <a:xfrm>
            <a:off x="13899191" y="5718950"/>
            <a:ext cx="787401" cy="787401"/>
          </a:xfrm>
          <a:prstGeom prst="ellipse">
            <a:avLst/>
          </a:prstGeom>
          <a:ln w="63500">
            <a:solidFill>
              <a:srgbClr val="2C64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6" name="Circle"/>
          <p:cNvSpPr/>
          <p:nvPr/>
        </p:nvSpPr>
        <p:spPr>
          <a:xfrm>
            <a:off x="17813714" y="3169051"/>
            <a:ext cx="787401" cy="787401"/>
          </a:xfrm>
          <a:prstGeom prst="ellipse">
            <a:avLst/>
          </a:prstGeom>
          <a:ln w="63500">
            <a:solidFill>
              <a:srgbClr val="2C64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7" name="= 6"/>
          <p:cNvSpPr txBox="1"/>
          <p:nvPr/>
        </p:nvSpPr>
        <p:spPr>
          <a:xfrm>
            <a:off x="8477433" y="6198728"/>
            <a:ext cx="125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1">
              <a:spcBef>
                <a:spcPts val="5900"/>
              </a:spcBef>
              <a:defRPr sz="6000">
                <a:latin typeface="Inconsolata"/>
                <a:ea typeface="Inconsolata"/>
                <a:cs typeface="Inconsolata"/>
                <a:sym typeface="Inconsolata"/>
              </a:defRPr>
            </a:lvl1pPr>
          </a:lstStyle>
          <a:p>
            <a:r>
              <a:t>= 6</a:t>
            </a:r>
          </a:p>
        </p:txBody>
      </p:sp>
      <p:sp>
        <p:nvSpPr>
          <p:cNvPr id="988" name="Square"/>
          <p:cNvSpPr/>
          <p:nvPr/>
        </p:nvSpPr>
        <p:spPr>
          <a:xfrm>
            <a:off x="12490450" y="10967604"/>
            <a:ext cx="786363" cy="786364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4" name="Group"/>
          <p:cNvGrpSpPr/>
          <p:nvPr/>
        </p:nvGrpSpPr>
        <p:grpSpPr>
          <a:xfrm>
            <a:off x="14859000" y="4114800"/>
            <a:ext cx="5359400" cy="1341570"/>
            <a:chOff x="0" y="0"/>
            <a:chExt cx="5359400" cy="1341569"/>
          </a:xfrm>
        </p:grpSpPr>
        <p:sp>
          <p:nvSpPr>
            <p:cNvPr id="990" name="A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991" name="B"/>
            <p:cNvSpPr/>
            <p:nvPr/>
          </p:nvSpPr>
          <p:spPr>
            <a:xfrm>
              <a:off x="2685141" y="0"/>
              <a:ext cx="1341570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992" name="Square"/>
            <p:cNvSpPr/>
            <p:nvPr/>
          </p:nvSpPr>
          <p:spPr>
            <a:xfrm>
              <a:off x="4017830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993" name="Square"/>
            <p:cNvSpPr/>
            <p:nvPr/>
          </p:nvSpPr>
          <p:spPr>
            <a:xfrm>
              <a:off x="1342873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39583 0.391667" pathEditMode="relative">
                                      <p:cBhvr>
                                        <p:cTn id="6" dur="1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-0.219792 0.293862" pathEditMode="relative">
                                      <p:cBhvr>
                                        <p:cTn id="9" dur="1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0.000000 0.196107" pathEditMode="relative">
                                      <p:cBhvr>
                                        <p:cTn id="12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" grpId="0" animBg="1" advAuto="0"/>
      <p:bldP spid="955" grpId="0" animBg="1" advAuto="0"/>
      <p:bldP spid="960" grpId="0" animBg="1" advAuto="0"/>
      <p:bldP spid="965" grpId="0" animBg="1" advAuto="0"/>
      <p:bldP spid="985" grpId="0" animBg="1" advAuto="0"/>
      <p:bldP spid="986" grpId="0" animBg="1" advAuto="0"/>
      <p:bldP spid="987" grpId="0" animBg="1" advAuto="0"/>
      <p:bldP spid="98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Compressed Sparse Rows (CSR)"/>
          <p:cNvSpPr txBox="1"/>
          <p:nvPr/>
        </p:nvSpPr>
        <p:spPr>
          <a:xfrm>
            <a:off x="3182332" y="2537799"/>
            <a:ext cx="10132582" cy="77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Compressed Sparse Row</a:t>
            </a:r>
            <a:r>
              <a:rPr lang="en-US"/>
              <a:t> Format</a:t>
            </a:r>
            <a:r>
              <a:t> (CSR)</a:t>
            </a:r>
          </a:p>
        </p:txBody>
      </p:sp>
      <p:sp>
        <p:nvSpPr>
          <p:cNvPr id="997" name="Circle"/>
          <p:cNvSpPr/>
          <p:nvPr/>
        </p:nvSpPr>
        <p:spPr>
          <a:xfrm>
            <a:off x="8434398" y="10957188"/>
            <a:ext cx="787401" cy="787401"/>
          </a:xfrm>
          <a:prstGeom prst="ellipse">
            <a:avLst/>
          </a:prstGeom>
          <a:ln w="63500">
            <a:solidFill>
              <a:srgbClr val="2C64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038" name="Sparse tensors can be compressed by adding meta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marR="0" defTabSz="635634">
              <a:buClrTx/>
              <a:buFontTx/>
              <a:defRPr sz="7700">
                <a:solidFill>
                  <a:srgbClr val="560A00"/>
                </a:solidFill>
                <a:effectLst>
                  <a:outerShdw blurRad="9779" dist="48895" dir="2160000" rotWithShape="0">
                    <a:srgbClr val="A2A0A0"/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defTabSz="676909"/>
            <a:r>
              <a:rPr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Sparse tensors can be compressed by adding metadata</a:t>
            </a:r>
          </a:p>
        </p:txBody>
      </p:sp>
      <p:sp>
        <p:nvSpPr>
          <p:cNvPr id="999" name="A"/>
          <p:cNvSpPr/>
          <p:nvPr/>
        </p:nvSpPr>
        <p:spPr>
          <a:xfrm>
            <a:off x="4127575" y="9490374"/>
            <a:ext cx="1341570" cy="1341570"/>
          </a:xfrm>
          <a:prstGeom prst="rect">
            <a:avLst/>
          </a:prstGeom>
          <a:solidFill>
            <a:srgbClr val="CCCCCC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</a:t>
            </a:r>
          </a:p>
        </p:txBody>
      </p:sp>
      <p:sp>
        <p:nvSpPr>
          <p:cNvPr id="1000" name="B"/>
          <p:cNvSpPr/>
          <p:nvPr/>
        </p:nvSpPr>
        <p:spPr>
          <a:xfrm>
            <a:off x="6812715" y="9490374"/>
            <a:ext cx="1341571" cy="1341570"/>
          </a:xfrm>
          <a:prstGeom prst="rect">
            <a:avLst/>
          </a:prstGeom>
          <a:solidFill>
            <a:srgbClr val="CCCCCC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</a:t>
            </a:r>
          </a:p>
        </p:txBody>
      </p:sp>
      <p:grpSp>
        <p:nvGrpSpPr>
          <p:cNvPr id="1004" name="Group"/>
          <p:cNvGrpSpPr/>
          <p:nvPr/>
        </p:nvGrpSpPr>
        <p:grpSpPr>
          <a:xfrm>
            <a:off x="10848823" y="9490374"/>
            <a:ext cx="4016528" cy="1341570"/>
            <a:chOff x="0" y="0"/>
            <a:chExt cx="4016526" cy="1341569"/>
          </a:xfrm>
        </p:grpSpPr>
        <p:sp>
          <p:nvSpPr>
            <p:cNvPr id="1001" name="C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02" name="D"/>
            <p:cNvSpPr/>
            <p:nvPr/>
          </p:nvSpPr>
          <p:spPr>
            <a:xfrm>
              <a:off x="1342267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1003" name="E"/>
            <p:cNvSpPr/>
            <p:nvPr/>
          </p:nvSpPr>
          <p:spPr>
            <a:xfrm>
              <a:off x="2674956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1005" name="F"/>
          <p:cNvSpPr/>
          <p:nvPr/>
        </p:nvSpPr>
        <p:spPr>
          <a:xfrm>
            <a:off x="18865670" y="9490374"/>
            <a:ext cx="1341571" cy="1341571"/>
          </a:xfrm>
          <a:prstGeom prst="rect">
            <a:avLst/>
          </a:prstGeom>
          <a:solidFill>
            <a:srgbClr val="CCCCCC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</a:t>
            </a:r>
          </a:p>
        </p:txBody>
      </p:sp>
      <p:grpSp>
        <p:nvGrpSpPr>
          <p:cNvPr id="1027" name="Group"/>
          <p:cNvGrpSpPr/>
          <p:nvPr/>
        </p:nvGrpSpPr>
        <p:grpSpPr>
          <a:xfrm>
            <a:off x="4540324" y="9490373"/>
            <a:ext cx="15484382" cy="2200057"/>
            <a:chOff x="0" y="0"/>
            <a:chExt cx="15484379" cy="2200056"/>
          </a:xfrm>
        </p:grpSpPr>
        <p:sp>
          <p:nvSpPr>
            <p:cNvPr id="1006" name="Square"/>
            <p:cNvSpPr/>
            <p:nvPr/>
          </p:nvSpPr>
          <p:spPr>
            <a:xfrm>
              <a:off x="3617779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007" name="Square"/>
            <p:cNvSpPr/>
            <p:nvPr/>
          </p:nvSpPr>
          <p:spPr>
            <a:xfrm>
              <a:off x="930123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008" name="Square"/>
            <p:cNvSpPr/>
            <p:nvPr/>
          </p:nvSpPr>
          <p:spPr>
            <a:xfrm>
              <a:off x="4965624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009" name="Square"/>
            <p:cNvSpPr/>
            <p:nvPr/>
          </p:nvSpPr>
          <p:spPr>
            <a:xfrm>
              <a:off x="10320214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010" name="Square"/>
            <p:cNvSpPr/>
            <p:nvPr/>
          </p:nvSpPr>
          <p:spPr>
            <a:xfrm>
              <a:off x="12992655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011" name="Square"/>
            <p:cNvSpPr/>
            <p:nvPr/>
          </p:nvSpPr>
          <p:spPr>
            <a:xfrm>
              <a:off x="11650387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grpSp>
          <p:nvGrpSpPr>
            <p:cNvPr id="1016" name="Group"/>
            <p:cNvGrpSpPr/>
            <p:nvPr/>
          </p:nvGrpSpPr>
          <p:grpSpPr>
            <a:xfrm>
              <a:off x="0" y="1514256"/>
              <a:ext cx="4546601" cy="685801"/>
              <a:chOff x="0" y="0"/>
              <a:chExt cx="4546600" cy="685800"/>
            </a:xfrm>
          </p:grpSpPr>
          <p:sp>
            <p:nvSpPr>
              <p:cNvPr id="1012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013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014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015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1021" name="Group"/>
            <p:cNvGrpSpPr/>
            <p:nvPr/>
          </p:nvGrpSpPr>
          <p:grpSpPr>
            <a:xfrm>
              <a:off x="5388888" y="1514256"/>
              <a:ext cx="4525575" cy="685801"/>
              <a:chOff x="0" y="0"/>
              <a:chExt cx="4525574" cy="685800"/>
            </a:xfrm>
          </p:grpSpPr>
          <p:sp>
            <p:nvSpPr>
              <p:cNvPr id="1017" name="4"/>
              <p:cNvSpPr txBox="1"/>
              <p:nvPr/>
            </p:nvSpPr>
            <p:spPr>
              <a:xfrm>
                <a:off x="0" y="-1"/>
                <a:ext cx="405054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1018" name="5"/>
              <p:cNvSpPr txBox="1"/>
              <p:nvPr/>
            </p:nvSpPr>
            <p:spPr>
              <a:xfrm>
                <a:off x="1373507" y="-1"/>
                <a:ext cx="405054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1019" name="6"/>
              <p:cNvSpPr txBox="1"/>
              <p:nvPr/>
            </p:nvSpPr>
            <p:spPr>
              <a:xfrm>
                <a:off x="2747014" y="-1"/>
                <a:ext cx="405054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1020" name="7"/>
              <p:cNvSpPr txBox="1"/>
              <p:nvPr/>
            </p:nvSpPr>
            <p:spPr>
              <a:xfrm>
                <a:off x="4120520" y="-1"/>
                <a:ext cx="405055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7</a:t>
                </a:r>
              </a:p>
            </p:txBody>
          </p:sp>
        </p:grpSp>
        <p:grpSp>
          <p:nvGrpSpPr>
            <p:cNvPr id="1026" name="Group"/>
            <p:cNvGrpSpPr/>
            <p:nvPr/>
          </p:nvGrpSpPr>
          <p:grpSpPr>
            <a:xfrm>
              <a:off x="10731349" y="1514256"/>
              <a:ext cx="4753031" cy="685801"/>
              <a:chOff x="0" y="0"/>
              <a:chExt cx="4753030" cy="685800"/>
            </a:xfrm>
          </p:grpSpPr>
          <p:sp>
            <p:nvSpPr>
              <p:cNvPr id="1022" name="8"/>
              <p:cNvSpPr txBox="1"/>
              <p:nvPr/>
            </p:nvSpPr>
            <p:spPr>
              <a:xfrm>
                <a:off x="0" y="0"/>
                <a:ext cx="524495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1023" name="9"/>
              <p:cNvSpPr txBox="1"/>
              <p:nvPr/>
            </p:nvSpPr>
            <p:spPr>
              <a:xfrm>
                <a:off x="1349224" y="0"/>
                <a:ext cx="524496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1024" name="10"/>
              <p:cNvSpPr txBox="1"/>
              <p:nvPr/>
            </p:nvSpPr>
            <p:spPr>
              <a:xfrm>
                <a:off x="2517590" y="0"/>
                <a:ext cx="886216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10</a:t>
                </a:r>
              </a:p>
            </p:txBody>
          </p:sp>
          <p:sp>
            <p:nvSpPr>
              <p:cNvPr id="1025" name="11"/>
              <p:cNvSpPr txBox="1"/>
              <p:nvPr/>
            </p:nvSpPr>
            <p:spPr>
              <a:xfrm>
                <a:off x="3866815" y="0"/>
                <a:ext cx="886216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11</a:t>
                </a:r>
              </a:p>
            </p:txBody>
          </p:sp>
        </p:grpSp>
      </p:grpSp>
      <p:sp>
        <p:nvSpPr>
          <p:cNvPr id="1028" name="row(3) = ???"/>
          <p:cNvSpPr txBox="1"/>
          <p:nvPr/>
        </p:nvSpPr>
        <p:spPr>
          <a:xfrm>
            <a:off x="4114800" y="5061239"/>
            <a:ext cx="45339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1">
              <a:spcBef>
                <a:spcPts val="5900"/>
              </a:spcBef>
              <a:defRPr sz="5800">
                <a:latin typeface="Inconsolata"/>
                <a:ea typeface="Inconsolata"/>
                <a:cs typeface="Inconsolata"/>
                <a:sym typeface="Inconsolata"/>
              </a:defRPr>
            </a:lvl1pPr>
          </a:lstStyle>
          <a:p>
            <a:r>
              <a:t>row(3) = ???</a:t>
            </a:r>
          </a:p>
        </p:txBody>
      </p:sp>
      <p:sp>
        <p:nvSpPr>
          <p:cNvPr id="1029" name="col(3) = ???"/>
          <p:cNvSpPr txBox="1"/>
          <p:nvPr/>
        </p:nvSpPr>
        <p:spPr>
          <a:xfrm>
            <a:off x="4114800" y="6210300"/>
            <a:ext cx="45339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1">
              <a:spcBef>
                <a:spcPts val="5900"/>
              </a:spcBef>
              <a:defRPr sz="5800">
                <a:latin typeface="Inconsolata"/>
                <a:ea typeface="Inconsolata"/>
                <a:cs typeface="Inconsolata"/>
                <a:sym typeface="Inconsolata"/>
              </a:defRPr>
            </a:lvl1pPr>
          </a:lstStyle>
          <a:p>
            <a:r>
              <a:t>col(3) = ???</a:t>
            </a:r>
          </a:p>
        </p:txBody>
      </p:sp>
      <p:grpSp>
        <p:nvGrpSpPr>
          <p:cNvPr id="1034" name="Group"/>
          <p:cNvGrpSpPr/>
          <p:nvPr/>
        </p:nvGrpSpPr>
        <p:grpSpPr>
          <a:xfrm>
            <a:off x="4540804" y="11007988"/>
            <a:ext cx="4546601" cy="685801"/>
            <a:chOff x="0" y="0"/>
            <a:chExt cx="4546600" cy="685800"/>
          </a:xfrm>
        </p:grpSpPr>
        <p:sp>
          <p:nvSpPr>
            <p:cNvPr id="1030" name="0"/>
            <p:cNvSpPr txBox="1"/>
            <p:nvPr/>
          </p:nvSpPr>
          <p:spPr>
            <a:xfrm>
              <a:off x="0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31" name="1"/>
            <p:cNvSpPr txBox="1"/>
            <p:nvPr/>
          </p:nvSpPr>
          <p:spPr>
            <a:xfrm>
              <a:off x="1341679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32" name="2"/>
            <p:cNvSpPr txBox="1"/>
            <p:nvPr/>
          </p:nvSpPr>
          <p:spPr>
            <a:xfrm>
              <a:off x="268335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33" name="3"/>
            <p:cNvSpPr txBox="1"/>
            <p:nvPr/>
          </p:nvSpPr>
          <p:spPr>
            <a:xfrm>
              <a:off x="402503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37" name="Group"/>
          <p:cNvGrpSpPr/>
          <p:nvPr/>
        </p:nvGrpSpPr>
        <p:grpSpPr>
          <a:xfrm>
            <a:off x="9926080" y="11007988"/>
            <a:ext cx="1789021" cy="685801"/>
            <a:chOff x="0" y="0"/>
            <a:chExt cx="1789019" cy="685800"/>
          </a:xfrm>
        </p:grpSpPr>
        <p:sp>
          <p:nvSpPr>
            <p:cNvPr id="1035" name="4"/>
            <p:cNvSpPr txBox="1"/>
            <p:nvPr/>
          </p:nvSpPr>
          <p:spPr>
            <a:xfrm>
              <a:off x="0" y="-1"/>
              <a:ext cx="40743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36" name="5"/>
            <p:cNvSpPr txBox="1"/>
            <p:nvPr/>
          </p:nvSpPr>
          <p:spPr>
            <a:xfrm>
              <a:off x="1381584" y="-1"/>
              <a:ext cx="40743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054" name="Group"/>
          <p:cNvGrpSpPr/>
          <p:nvPr/>
        </p:nvGrpSpPr>
        <p:grpSpPr>
          <a:xfrm>
            <a:off x="14859000" y="4114800"/>
            <a:ext cx="5359401" cy="4024550"/>
            <a:chOff x="0" y="0"/>
            <a:chExt cx="5359400" cy="4024549"/>
          </a:xfrm>
        </p:grpSpPr>
        <p:grpSp>
          <p:nvGrpSpPr>
            <p:cNvPr id="1043" name="Group"/>
            <p:cNvGrpSpPr/>
            <p:nvPr/>
          </p:nvGrpSpPr>
          <p:grpSpPr>
            <a:xfrm>
              <a:off x="0" y="2682979"/>
              <a:ext cx="5359401" cy="1341571"/>
              <a:chOff x="0" y="0"/>
              <a:chExt cx="5359400" cy="1341569"/>
            </a:xfrm>
          </p:grpSpPr>
          <p:sp>
            <p:nvSpPr>
              <p:cNvPr id="1039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040" name="Square"/>
              <p:cNvSpPr/>
              <p:nvPr/>
            </p:nvSpPr>
            <p:spPr>
              <a:xfrm>
                <a:off x="2685140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041" name="F"/>
              <p:cNvSpPr/>
              <p:nvPr/>
            </p:nvSpPr>
            <p:spPr>
              <a:xfrm>
                <a:off x="4017830" y="0"/>
                <a:ext cx="1341571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1042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grpSp>
          <p:nvGrpSpPr>
            <p:cNvPr id="1048" name="Group"/>
            <p:cNvGrpSpPr/>
            <p:nvPr/>
          </p:nvGrpSpPr>
          <p:grpSpPr>
            <a:xfrm>
              <a:off x="0" y="1341489"/>
              <a:ext cx="5359400" cy="1341571"/>
              <a:chOff x="0" y="0"/>
              <a:chExt cx="5359400" cy="1341569"/>
            </a:xfrm>
          </p:grpSpPr>
          <p:sp>
            <p:nvSpPr>
              <p:cNvPr id="1044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045" name="C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1046" name="D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1047" name="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E</a:t>
                </a:r>
              </a:p>
            </p:txBody>
          </p:sp>
        </p:grpSp>
        <p:grpSp>
          <p:nvGrpSpPr>
            <p:cNvPr id="1053" name="Group"/>
            <p:cNvGrpSpPr/>
            <p:nvPr/>
          </p:nvGrpSpPr>
          <p:grpSpPr>
            <a:xfrm>
              <a:off x="0" y="0"/>
              <a:ext cx="5359400" cy="1341570"/>
              <a:chOff x="0" y="0"/>
              <a:chExt cx="5359400" cy="1341569"/>
            </a:xfrm>
          </p:grpSpPr>
          <p:sp>
            <p:nvSpPr>
              <p:cNvPr id="1049" name="A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1050" name="B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DCDEE0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solidFill>
                      <a:srgbClr val="53585F">
                        <a:alpha val="75000"/>
                      </a:srgb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1051" name="Squar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052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</p:grpSp>
      <p:grpSp>
        <p:nvGrpSpPr>
          <p:cNvPr id="1059" name="Group"/>
          <p:cNvGrpSpPr/>
          <p:nvPr/>
        </p:nvGrpSpPr>
        <p:grpSpPr>
          <a:xfrm>
            <a:off x="15265399" y="3213099"/>
            <a:ext cx="4546601" cy="685802"/>
            <a:chOff x="0" y="0"/>
            <a:chExt cx="4546600" cy="685800"/>
          </a:xfrm>
        </p:grpSpPr>
        <p:sp>
          <p:nvSpPr>
            <p:cNvPr id="1055" name="0"/>
            <p:cNvSpPr txBox="1"/>
            <p:nvPr/>
          </p:nvSpPr>
          <p:spPr>
            <a:xfrm>
              <a:off x="0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56" name="1"/>
            <p:cNvSpPr txBox="1"/>
            <p:nvPr/>
          </p:nvSpPr>
          <p:spPr>
            <a:xfrm>
              <a:off x="1341679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57" name="2"/>
            <p:cNvSpPr txBox="1"/>
            <p:nvPr/>
          </p:nvSpPr>
          <p:spPr>
            <a:xfrm>
              <a:off x="268335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58" name="3"/>
            <p:cNvSpPr txBox="1"/>
            <p:nvPr/>
          </p:nvSpPr>
          <p:spPr>
            <a:xfrm>
              <a:off x="402503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63" name="Group"/>
          <p:cNvGrpSpPr/>
          <p:nvPr/>
        </p:nvGrpSpPr>
        <p:grpSpPr>
          <a:xfrm>
            <a:off x="14033500" y="4445000"/>
            <a:ext cx="521562" cy="3368780"/>
            <a:chOff x="0" y="0"/>
            <a:chExt cx="521561" cy="3368779"/>
          </a:xfrm>
        </p:grpSpPr>
        <p:sp>
          <p:nvSpPr>
            <p:cNvPr id="1060" name="0"/>
            <p:cNvSpPr txBox="1"/>
            <p:nvPr/>
          </p:nvSpPr>
          <p:spPr>
            <a:xfrm>
              <a:off x="0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61" name="1"/>
            <p:cNvSpPr txBox="1"/>
            <p:nvPr/>
          </p:nvSpPr>
          <p:spPr>
            <a:xfrm>
              <a:off x="0" y="1348141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62" name="2"/>
            <p:cNvSpPr txBox="1"/>
            <p:nvPr/>
          </p:nvSpPr>
          <p:spPr>
            <a:xfrm>
              <a:off x="0" y="2682979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68" name="Group"/>
          <p:cNvGrpSpPr/>
          <p:nvPr/>
        </p:nvGrpSpPr>
        <p:grpSpPr>
          <a:xfrm>
            <a:off x="4130057" y="4804518"/>
            <a:ext cx="5366162" cy="1341571"/>
            <a:chOff x="0" y="0"/>
            <a:chExt cx="5366161" cy="1341569"/>
          </a:xfrm>
        </p:grpSpPr>
        <p:sp>
          <p:nvSpPr>
            <p:cNvPr id="1064" name="0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65" name="2"/>
            <p:cNvSpPr/>
            <p:nvPr/>
          </p:nvSpPr>
          <p:spPr>
            <a:xfrm>
              <a:off x="1345787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66" name="5"/>
            <p:cNvSpPr/>
            <p:nvPr/>
          </p:nvSpPr>
          <p:spPr>
            <a:xfrm>
              <a:off x="2682324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067" name="6"/>
            <p:cNvSpPr/>
            <p:nvPr/>
          </p:nvSpPr>
          <p:spPr>
            <a:xfrm>
              <a:off x="4024591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075" name="Group"/>
          <p:cNvGrpSpPr/>
          <p:nvPr/>
        </p:nvGrpSpPr>
        <p:grpSpPr>
          <a:xfrm>
            <a:off x="4130992" y="4804518"/>
            <a:ext cx="8044968" cy="1341571"/>
            <a:chOff x="0" y="0"/>
            <a:chExt cx="8044966" cy="1341569"/>
          </a:xfrm>
        </p:grpSpPr>
        <p:sp>
          <p:nvSpPr>
            <p:cNvPr id="1069" name="0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70" name="0"/>
            <p:cNvSpPr/>
            <p:nvPr/>
          </p:nvSpPr>
          <p:spPr>
            <a:xfrm>
              <a:off x="1345786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71" name="1"/>
            <p:cNvSpPr/>
            <p:nvPr/>
          </p:nvSpPr>
          <p:spPr>
            <a:xfrm>
              <a:off x="2682323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72" name="1"/>
            <p:cNvSpPr/>
            <p:nvPr/>
          </p:nvSpPr>
          <p:spPr>
            <a:xfrm>
              <a:off x="4024591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73" name="1"/>
            <p:cNvSpPr/>
            <p:nvPr/>
          </p:nvSpPr>
          <p:spPr>
            <a:xfrm>
              <a:off x="5369980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74" name="2"/>
            <p:cNvSpPr/>
            <p:nvPr/>
          </p:nvSpPr>
          <p:spPr>
            <a:xfrm>
              <a:off x="6703397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82" name="Group"/>
          <p:cNvGrpSpPr/>
          <p:nvPr/>
        </p:nvGrpSpPr>
        <p:grpSpPr>
          <a:xfrm>
            <a:off x="4135663" y="7139488"/>
            <a:ext cx="8044968" cy="1343170"/>
            <a:chOff x="0" y="0"/>
            <a:chExt cx="8044966" cy="1343169"/>
          </a:xfrm>
        </p:grpSpPr>
        <p:sp>
          <p:nvSpPr>
            <p:cNvPr id="1076" name="0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77" name="2"/>
            <p:cNvSpPr/>
            <p:nvPr/>
          </p:nvSpPr>
          <p:spPr>
            <a:xfrm>
              <a:off x="1345786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78" name="1"/>
            <p:cNvSpPr/>
            <p:nvPr/>
          </p:nvSpPr>
          <p:spPr>
            <a:xfrm>
              <a:off x="2682323" y="1599"/>
              <a:ext cx="1341571" cy="1341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79" name="2"/>
            <p:cNvSpPr/>
            <p:nvPr/>
          </p:nvSpPr>
          <p:spPr>
            <a:xfrm>
              <a:off x="4024591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80" name="3"/>
            <p:cNvSpPr/>
            <p:nvPr/>
          </p:nvSpPr>
          <p:spPr>
            <a:xfrm>
              <a:off x="5369980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81" name="3"/>
            <p:cNvSpPr/>
            <p:nvPr/>
          </p:nvSpPr>
          <p:spPr>
            <a:xfrm>
              <a:off x="6703397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083" name="rows"/>
          <p:cNvSpPr txBox="1"/>
          <p:nvPr/>
        </p:nvSpPr>
        <p:spPr>
          <a:xfrm>
            <a:off x="2515582" y="5107003"/>
            <a:ext cx="13335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1">
              <a:spcBef>
                <a:spcPts val="5900"/>
              </a:spcBef>
              <a:defRPr sz="4800">
                <a:latin typeface="Inconsolata"/>
                <a:ea typeface="Inconsolata"/>
                <a:cs typeface="Inconsolata"/>
                <a:sym typeface="Inconsolata"/>
              </a:defRPr>
            </a:lvl1pPr>
          </a:lstStyle>
          <a:p>
            <a:r>
              <a:t>rows</a:t>
            </a:r>
          </a:p>
        </p:txBody>
      </p:sp>
      <p:sp>
        <p:nvSpPr>
          <p:cNvPr id="1084" name="cols"/>
          <p:cNvSpPr txBox="1"/>
          <p:nvPr/>
        </p:nvSpPr>
        <p:spPr>
          <a:xfrm>
            <a:off x="2515582" y="7441973"/>
            <a:ext cx="13335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1">
              <a:spcBef>
                <a:spcPts val="5900"/>
              </a:spcBef>
              <a:defRPr sz="4800">
                <a:latin typeface="Inconsolata"/>
                <a:ea typeface="Inconsolata"/>
                <a:cs typeface="Inconsolata"/>
                <a:sym typeface="Inconsolata"/>
              </a:defRPr>
            </a:lvl1pPr>
          </a:lstStyle>
          <a:p>
            <a:r>
              <a:t>cols</a:t>
            </a:r>
          </a:p>
        </p:txBody>
      </p:sp>
      <p:sp>
        <p:nvSpPr>
          <p:cNvPr id="1085" name="pos"/>
          <p:cNvSpPr txBox="1"/>
          <p:nvPr/>
        </p:nvSpPr>
        <p:spPr>
          <a:xfrm>
            <a:off x="2210782" y="5107003"/>
            <a:ext cx="16383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821531">
              <a:spcBef>
                <a:spcPts val="5900"/>
              </a:spcBef>
              <a:defRPr sz="4800">
                <a:latin typeface="Inconsolata"/>
                <a:ea typeface="Inconsolata"/>
                <a:cs typeface="Inconsolata"/>
                <a:sym typeface="Inconsolata"/>
              </a:defRPr>
            </a:lvl1pPr>
          </a:lstStyle>
          <a:p>
            <a:r>
              <a:t>pos</a:t>
            </a:r>
          </a:p>
        </p:txBody>
      </p:sp>
      <p:sp>
        <p:nvSpPr>
          <p:cNvPr id="1086" name="Square"/>
          <p:cNvSpPr/>
          <p:nvPr/>
        </p:nvSpPr>
        <p:spPr>
          <a:xfrm>
            <a:off x="8163911" y="7152761"/>
            <a:ext cx="1343222" cy="1341571"/>
          </a:xfrm>
          <a:prstGeom prst="rect">
            <a:avLst/>
          </a:prstGeom>
          <a:ln w="1016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087" name="Square"/>
          <p:cNvSpPr/>
          <p:nvPr/>
        </p:nvSpPr>
        <p:spPr>
          <a:xfrm>
            <a:off x="17814232" y="3169570"/>
            <a:ext cx="786363" cy="786364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00" name="Group"/>
          <p:cNvGrpSpPr/>
          <p:nvPr/>
        </p:nvGrpSpPr>
        <p:grpSpPr>
          <a:xfrm>
            <a:off x="4143171" y="6141981"/>
            <a:ext cx="8020550" cy="2350116"/>
            <a:chOff x="0" y="0"/>
            <a:chExt cx="8020549" cy="2350114"/>
          </a:xfrm>
        </p:grpSpPr>
        <p:sp>
          <p:nvSpPr>
            <p:cNvPr id="1088" name="Line"/>
            <p:cNvSpPr/>
            <p:nvPr/>
          </p:nvSpPr>
          <p:spPr>
            <a:xfrm flipH="1">
              <a:off x="-1" y="469215"/>
              <a:ext cx="2" cy="187452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89" name="Line"/>
            <p:cNvSpPr/>
            <p:nvPr/>
          </p:nvSpPr>
          <p:spPr>
            <a:xfrm flipH="1" flipV="1">
              <a:off x="11100" y="500763"/>
              <a:ext cx="696439" cy="1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0" name="Line"/>
            <p:cNvSpPr/>
            <p:nvPr/>
          </p:nvSpPr>
          <p:spPr>
            <a:xfrm flipV="1">
              <a:off x="682012" y="0"/>
              <a:ext cx="1" cy="528326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1" name="Line"/>
            <p:cNvSpPr/>
            <p:nvPr/>
          </p:nvSpPr>
          <p:spPr>
            <a:xfrm flipV="1">
              <a:off x="2007195" y="0"/>
              <a:ext cx="1" cy="53402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2" name="Line"/>
            <p:cNvSpPr/>
            <p:nvPr/>
          </p:nvSpPr>
          <p:spPr>
            <a:xfrm flipV="1">
              <a:off x="3343732" y="-1"/>
              <a:ext cx="1" cy="530788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3" name="Line"/>
            <p:cNvSpPr/>
            <p:nvPr/>
          </p:nvSpPr>
          <p:spPr>
            <a:xfrm flipV="1">
              <a:off x="4672227" y="3890"/>
              <a:ext cx="1" cy="250571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4" name="Line"/>
            <p:cNvSpPr/>
            <p:nvPr/>
          </p:nvSpPr>
          <p:spPr>
            <a:xfrm flipH="1">
              <a:off x="2673074" y="481914"/>
              <a:ext cx="1" cy="1868201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5" name="Line"/>
            <p:cNvSpPr/>
            <p:nvPr/>
          </p:nvSpPr>
          <p:spPr>
            <a:xfrm>
              <a:off x="6695492" y="472172"/>
              <a:ext cx="1" cy="1875568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6" name="Line"/>
            <p:cNvSpPr/>
            <p:nvPr/>
          </p:nvSpPr>
          <p:spPr>
            <a:xfrm>
              <a:off x="8020549" y="214950"/>
              <a:ext cx="1" cy="2115036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7" name="Line"/>
            <p:cNvSpPr/>
            <p:nvPr/>
          </p:nvSpPr>
          <p:spPr>
            <a:xfrm flipH="1" flipV="1">
              <a:off x="2002036" y="500763"/>
              <a:ext cx="696439" cy="1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8" name="Line"/>
            <p:cNvSpPr/>
            <p:nvPr/>
          </p:nvSpPr>
          <p:spPr>
            <a:xfrm flipH="1" flipV="1">
              <a:off x="3340596" y="500763"/>
              <a:ext cx="3346552" cy="1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099" name="Line"/>
            <p:cNvSpPr/>
            <p:nvPr/>
          </p:nvSpPr>
          <p:spPr>
            <a:xfrm flipH="1" flipV="1">
              <a:off x="4654869" y="236096"/>
              <a:ext cx="3346552" cy="1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101" name="Coordinate"/>
          <p:cNvSpPr txBox="1"/>
          <p:nvPr/>
        </p:nvSpPr>
        <p:spPr>
          <a:xfrm>
            <a:off x="4839326" y="2542458"/>
            <a:ext cx="6572312" cy="77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Coordinate</a:t>
            </a:r>
            <a:r>
              <a:rPr lang="en-US"/>
              <a:t> Format (COO)</a:t>
            </a:r>
            <a:endParaRPr/>
          </a:p>
        </p:txBody>
      </p:sp>
      <p:grpSp>
        <p:nvGrpSpPr>
          <p:cNvPr id="1106" name="Group"/>
          <p:cNvGrpSpPr/>
          <p:nvPr/>
        </p:nvGrpSpPr>
        <p:grpSpPr>
          <a:xfrm>
            <a:off x="4540804" y="4029957"/>
            <a:ext cx="4546601" cy="685801"/>
            <a:chOff x="0" y="0"/>
            <a:chExt cx="4546600" cy="685800"/>
          </a:xfrm>
        </p:grpSpPr>
        <p:sp>
          <p:nvSpPr>
            <p:cNvPr id="1102" name="0"/>
            <p:cNvSpPr txBox="1"/>
            <p:nvPr/>
          </p:nvSpPr>
          <p:spPr>
            <a:xfrm>
              <a:off x="0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03" name="1"/>
            <p:cNvSpPr txBox="1"/>
            <p:nvPr/>
          </p:nvSpPr>
          <p:spPr>
            <a:xfrm>
              <a:off x="1341679" y="0"/>
              <a:ext cx="521562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04" name="2"/>
            <p:cNvSpPr txBox="1"/>
            <p:nvPr/>
          </p:nvSpPr>
          <p:spPr>
            <a:xfrm>
              <a:off x="268335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05" name="3"/>
            <p:cNvSpPr txBox="1"/>
            <p:nvPr/>
          </p:nvSpPr>
          <p:spPr>
            <a:xfrm>
              <a:off x="4025038" y="0"/>
              <a:ext cx="521563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107" name="Line"/>
          <p:cNvSpPr/>
          <p:nvPr/>
        </p:nvSpPr>
        <p:spPr>
          <a:xfrm flipH="1">
            <a:off x="10033851" y="3878450"/>
            <a:ext cx="831246" cy="810549"/>
          </a:xfrm>
          <a:prstGeom prst="line">
            <a:avLst/>
          </a:prstGeom>
          <a:ln w="63500">
            <a:solidFill>
              <a:srgbClr val="2A63B9">
                <a:alpha val="70000"/>
              </a:srgb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08" name="Duplicates"/>
          <p:cNvSpPr txBox="1"/>
          <p:nvPr/>
        </p:nvSpPr>
        <p:spPr>
          <a:xfrm>
            <a:off x="10174913" y="3160949"/>
            <a:ext cx="2666128" cy="803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Duplicates</a:t>
            </a:r>
          </a:p>
        </p:txBody>
      </p:sp>
      <p:sp>
        <p:nvSpPr>
          <p:cNvPr id="1109" name="Square"/>
          <p:cNvSpPr/>
          <p:nvPr/>
        </p:nvSpPr>
        <p:spPr>
          <a:xfrm>
            <a:off x="8163911" y="4804518"/>
            <a:ext cx="1343222" cy="1341571"/>
          </a:xfrm>
          <a:prstGeom prst="rect">
            <a:avLst/>
          </a:prstGeom>
          <a:ln w="1016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110" name="Rectangle"/>
          <p:cNvSpPr/>
          <p:nvPr/>
        </p:nvSpPr>
        <p:spPr>
          <a:xfrm>
            <a:off x="6815293" y="4804518"/>
            <a:ext cx="4027757" cy="1341571"/>
          </a:xfrm>
          <a:prstGeom prst="rect">
            <a:avLst/>
          </a:prstGeom>
          <a:ln w="1016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111" name="Square"/>
          <p:cNvSpPr/>
          <p:nvPr/>
        </p:nvSpPr>
        <p:spPr>
          <a:xfrm>
            <a:off x="13899709" y="5732168"/>
            <a:ext cx="786364" cy="786364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5061 -0.000138" pathEditMode="relative">
                                      <p:cBhvr>
                                        <p:cTn id="9" dur="1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29743 0.000162" pathEditMode="relative">
                                      <p:cBhvr>
                                        <p:cTn id="1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65577 -0.000082" pathEditMode="relative">
                                      <p:cBhvr>
                                        <p:cTn id="1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 fill="hold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 fill="hold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5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" grpId="0" animBg="1" advAuto="0"/>
      <p:bldP spid="997" grpId="0" animBg="1" advAuto="0"/>
      <p:bldP spid="997" grpId="1" animBg="1" advAuto="0"/>
      <p:bldP spid="1027" grpId="0" animBg="1" advAuto="0"/>
      <p:bldP spid="1028" grpId="0" animBg="1" advAuto="0"/>
      <p:bldP spid="1028" grpId="1" animBg="1" advAuto="0"/>
      <p:bldP spid="1029" grpId="0" animBg="1" advAuto="0"/>
      <p:bldP spid="1029" grpId="1" animBg="1" advAuto="0"/>
      <p:bldP spid="1034" grpId="0" animBg="1" advAuto="0"/>
      <p:bldP spid="1037" grpId="0" animBg="1" advAuto="0"/>
      <p:bldP spid="1068" grpId="0" animBg="1" advAuto="0"/>
      <p:bldP spid="1075" grpId="0" animBg="1" advAuto="0"/>
      <p:bldP spid="1075" grpId="1" animBg="1" advAuto="0"/>
      <p:bldP spid="1082" grpId="0" animBg="1" advAuto="0"/>
      <p:bldP spid="1083" grpId="0" animBg="1" advAuto="0"/>
      <p:bldP spid="1083" grpId="1" animBg="1" advAuto="0"/>
      <p:bldP spid="1084" grpId="0" animBg="1" advAuto="0"/>
      <p:bldP spid="1085" grpId="0" animBg="1" advAuto="0"/>
      <p:bldP spid="1086" grpId="0" animBg="1" advAuto="0"/>
      <p:bldP spid="1086" grpId="1" animBg="1" advAuto="0"/>
      <p:bldP spid="1087" grpId="0" animBg="1" advAuto="0"/>
      <p:bldP spid="1087" grpId="1" animBg="1" advAuto="0"/>
      <p:bldP spid="1100" grpId="0" animBg="1" advAuto="0"/>
      <p:bldP spid="1101" grpId="0" animBg="1" advAuto="0"/>
      <p:bldP spid="1101" grpId="1" animBg="1" advAuto="0"/>
      <p:bldP spid="1106" grpId="0" animBg="1" advAuto="0"/>
      <p:bldP spid="1107" grpId="0" animBg="1" advAuto="0"/>
      <p:bldP spid="1107" grpId="1" animBg="1" advAuto="0"/>
      <p:bldP spid="1108" grpId="0" animBg="1" advAuto="0"/>
      <p:bldP spid="1108" grpId="1" animBg="1" advAuto="0"/>
      <p:bldP spid="1109" grpId="0" animBg="1" advAuto="0"/>
      <p:bldP spid="1109" grpId="1" animBg="1" advAuto="0"/>
      <p:bldP spid="1110" grpId="0" animBg="1" advAuto="0"/>
      <p:bldP spid="1110" grpId="1" animBg="1" advAuto="0"/>
      <p:bldP spid="1111" grpId="0" animBg="1" advAuto="0"/>
      <p:bldP spid="111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Column…"/>
          <p:cNvSpPr txBox="1"/>
          <p:nvPr/>
        </p:nvSpPr>
        <p:spPr>
          <a:xfrm>
            <a:off x="7349098" y="8568076"/>
            <a:ext cx="3111501" cy="134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0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Column</a:t>
            </a:r>
          </a:p>
          <a:p>
            <a:pPr>
              <a:defRPr sz="40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Coordinates</a:t>
            </a:r>
          </a:p>
        </p:txBody>
      </p:sp>
      <p:sp>
        <p:nvSpPr>
          <p:cNvPr id="1114" name="Row Coordinates"/>
          <p:cNvSpPr txBox="1"/>
          <p:nvPr/>
        </p:nvSpPr>
        <p:spPr>
          <a:xfrm>
            <a:off x="7349098" y="5354270"/>
            <a:ext cx="3111501" cy="125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Row Coordinates</a:t>
            </a:r>
          </a:p>
        </p:txBody>
      </p:sp>
      <p:sp>
        <p:nvSpPr>
          <p:cNvPr id="1115" name="Singleton"/>
          <p:cNvSpPr txBox="1"/>
          <p:nvPr/>
        </p:nvSpPr>
        <p:spPr>
          <a:xfrm>
            <a:off x="7985233" y="8805155"/>
            <a:ext cx="2378787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r" defTabSz="821531">
              <a:defRPr sz="4200"/>
            </a:lvl1pPr>
          </a:lstStyle>
          <a:p>
            <a:r>
              <a:t>Singleton</a:t>
            </a:r>
          </a:p>
        </p:txBody>
      </p:sp>
      <p:sp>
        <p:nvSpPr>
          <p:cNvPr id="1116" name="Compressed"/>
          <p:cNvSpPr txBox="1"/>
          <p:nvPr/>
        </p:nvSpPr>
        <p:spPr>
          <a:xfrm>
            <a:off x="7254475" y="5592735"/>
            <a:ext cx="3109545" cy="77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r" defTabSz="821531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Compressed</a:t>
            </a:r>
          </a:p>
        </p:txBody>
      </p:sp>
      <p:sp>
        <p:nvSpPr>
          <p:cNvPr id="1117" name="Slice…"/>
          <p:cNvSpPr txBox="1"/>
          <p:nvPr/>
        </p:nvSpPr>
        <p:spPr>
          <a:xfrm>
            <a:off x="7349098" y="2140463"/>
            <a:ext cx="3111501" cy="1252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0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Slice</a:t>
            </a:r>
          </a:p>
          <a:p>
            <a:pPr>
              <a:defRPr sz="4000">
                <a:solidFill>
                  <a:schemeClr val="accent1">
                    <a:alpha val="9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Coordinates</a:t>
            </a:r>
          </a:p>
        </p:txBody>
      </p:sp>
      <p:sp>
        <p:nvSpPr>
          <p:cNvPr id="1118" name="Dense"/>
          <p:cNvSpPr txBox="1"/>
          <p:nvPr/>
        </p:nvSpPr>
        <p:spPr>
          <a:xfrm>
            <a:off x="8746394" y="2378929"/>
            <a:ext cx="1617626" cy="77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r" defTabSz="821531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Dense</a:t>
            </a:r>
          </a:p>
        </p:txBody>
      </p:sp>
      <p:sp>
        <p:nvSpPr>
          <p:cNvPr id="1119" name="Rounded Rectangle"/>
          <p:cNvSpPr/>
          <p:nvPr/>
        </p:nvSpPr>
        <p:spPr>
          <a:xfrm>
            <a:off x="10507731" y="1713756"/>
            <a:ext cx="13045178" cy="2105449"/>
          </a:xfrm>
          <a:prstGeom prst="roundRect">
            <a:avLst>
              <a:gd name="adj" fmla="val 27151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120" name="Rounded Rectangle"/>
          <p:cNvSpPr/>
          <p:nvPr/>
        </p:nvSpPr>
        <p:spPr>
          <a:xfrm>
            <a:off x="10507731" y="4082526"/>
            <a:ext cx="13045178" cy="3795522"/>
          </a:xfrm>
          <a:prstGeom prst="roundRect">
            <a:avLst>
              <a:gd name="adj" fmla="val 15061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121" name="Rounded Rectangle"/>
          <p:cNvSpPr/>
          <p:nvPr/>
        </p:nvSpPr>
        <p:spPr>
          <a:xfrm>
            <a:off x="10507731" y="8154868"/>
            <a:ext cx="13045178" cy="2105450"/>
          </a:xfrm>
          <a:prstGeom prst="roundRect">
            <a:avLst>
              <a:gd name="adj" fmla="val 27151"/>
            </a:avLst>
          </a:prstGeom>
          <a:solidFill>
            <a:srgbClr val="D9ED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177" name="We model tensor formats as a hierarchy of per-dimension form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marR="0" defTabSz="528319">
              <a:buClrTx/>
              <a:buFontTx/>
              <a:defRPr sz="6400">
                <a:solidFill>
                  <a:srgbClr val="560A00"/>
                </a:solidFill>
                <a:effectLst>
                  <a:outerShdw blurRad="8128" dist="40639" dir="2160000" rotWithShape="0">
                    <a:srgbClr val="A2A0A0"/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defTabSz="676909"/>
            <a:r>
              <a:rPr lang="en-US"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Tensor Formats Level-by-Level</a:t>
            </a:r>
            <a:endParaRPr sz="650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>
                <a:solidFill>
                  <a:srgbClr val="275D90"/>
                </a:solidFill>
              </a:u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123" name="Image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1203" y="2820249"/>
            <a:ext cx="6019801" cy="8734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8" name="Group"/>
          <p:cNvGrpSpPr/>
          <p:nvPr/>
        </p:nvGrpSpPr>
        <p:grpSpPr>
          <a:xfrm>
            <a:off x="11008145" y="4242732"/>
            <a:ext cx="5366162" cy="1341571"/>
            <a:chOff x="0" y="0"/>
            <a:chExt cx="5366161" cy="1341569"/>
          </a:xfrm>
        </p:grpSpPr>
        <p:sp>
          <p:nvSpPr>
            <p:cNvPr id="1124" name="0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25" name="3"/>
            <p:cNvSpPr/>
            <p:nvPr/>
          </p:nvSpPr>
          <p:spPr>
            <a:xfrm>
              <a:off x="1345787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26" name="5"/>
            <p:cNvSpPr/>
            <p:nvPr/>
          </p:nvSpPr>
          <p:spPr>
            <a:xfrm>
              <a:off x="2682324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27" name="9"/>
            <p:cNvSpPr/>
            <p:nvPr/>
          </p:nvSpPr>
          <p:spPr>
            <a:xfrm>
              <a:off x="4024591" y="0"/>
              <a:ext cx="1341571" cy="134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9</a:t>
              </a:r>
            </a:p>
          </p:txBody>
        </p:sp>
      </p:grpSp>
      <p:sp>
        <p:nvSpPr>
          <p:cNvPr id="1129" name="3"/>
          <p:cNvSpPr/>
          <p:nvPr/>
        </p:nvSpPr>
        <p:spPr>
          <a:xfrm>
            <a:off x="10991115" y="2095695"/>
            <a:ext cx="1341570" cy="1341571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3</a:t>
            </a:r>
          </a:p>
        </p:txBody>
      </p:sp>
      <p:grpSp>
        <p:nvGrpSpPr>
          <p:cNvPr id="1140" name="Group"/>
          <p:cNvGrpSpPr/>
          <p:nvPr/>
        </p:nvGrpSpPr>
        <p:grpSpPr>
          <a:xfrm>
            <a:off x="11009079" y="6389769"/>
            <a:ext cx="12072522" cy="1341571"/>
            <a:chOff x="0" y="0"/>
            <a:chExt cx="12072520" cy="1341570"/>
          </a:xfrm>
        </p:grpSpPr>
        <p:grpSp>
          <p:nvGrpSpPr>
            <p:cNvPr id="1136" name="Group"/>
            <p:cNvGrpSpPr/>
            <p:nvPr/>
          </p:nvGrpSpPr>
          <p:grpSpPr>
            <a:xfrm>
              <a:off x="-1" y="0"/>
              <a:ext cx="8044968" cy="1341570"/>
              <a:chOff x="0" y="0"/>
              <a:chExt cx="8044966" cy="1341569"/>
            </a:xfrm>
          </p:grpSpPr>
          <p:sp>
            <p:nvSpPr>
              <p:cNvPr id="1130" name="0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131" name="1"/>
              <p:cNvSpPr/>
              <p:nvPr/>
            </p:nvSpPr>
            <p:spPr>
              <a:xfrm>
                <a:off x="1345786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132" name="1"/>
              <p:cNvSpPr/>
              <p:nvPr/>
            </p:nvSpPr>
            <p:spPr>
              <a:xfrm>
                <a:off x="268232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133" name="0"/>
              <p:cNvSpPr/>
              <p:nvPr/>
            </p:nvSpPr>
            <p:spPr>
              <a:xfrm>
                <a:off x="4024591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134" name="1"/>
              <p:cNvSpPr/>
              <p:nvPr/>
            </p:nvSpPr>
            <p:spPr>
              <a:xfrm>
                <a:off x="5369980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135" name="0"/>
              <p:cNvSpPr/>
              <p:nvPr/>
            </p:nvSpPr>
            <p:spPr>
              <a:xfrm>
                <a:off x="6703397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</p:grpSp>
        <p:sp>
          <p:nvSpPr>
            <p:cNvPr id="1137" name="0"/>
            <p:cNvSpPr/>
            <p:nvPr/>
          </p:nvSpPr>
          <p:spPr>
            <a:xfrm>
              <a:off x="8052144" y="0"/>
              <a:ext cx="1341571" cy="1341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38" name="1"/>
            <p:cNvSpPr/>
            <p:nvPr/>
          </p:nvSpPr>
          <p:spPr>
            <a:xfrm>
              <a:off x="9397534" y="0"/>
              <a:ext cx="1341570" cy="1341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39" name="1"/>
            <p:cNvSpPr/>
            <p:nvPr/>
          </p:nvSpPr>
          <p:spPr>
            <a:xfrm>
              <a:off x="10730950" y="0"/>
              <a:ext cx="1341571" cy="1341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51" name="Group"/>
          <p:cNvGrpSpPr/>
          <p:nvPr/>
        </p:nvGrpSpPr>
        <p:grpSpPr>
          <a:xfrm>
            <a:off x="11013750" y="8536008"/>
            <a:ext cx="12073838" cy="1343170"/>
            <a:chOff x="0" y="0"/>
            <a:chExt cx="12073836" cy="1343169"/>
          </a:xfrm>
        </p:grpSpPr>
        <p:grpSp>
          <p:nvGrpSpPr>
            <p:cNvPr id="1147" name="Group"/>
            <p:cNvGrpSpPr/>
            <p:nvPr/>
          </p:nvGrpSpPr>
          <p:grpSpPr>
            <a:xfrm>
              <a:off x="-1" y="0"/>
              <a:ext cx="8044968" cy="1343170"/>
              <a:chOff x="0" y="0"/>
              <a:chExt cx="8044966" cy="1343169"/>
            </a:xfrm>
          </p:grpSpPr>
          <p:sp>
            <p:nvSpPr>
              <p:cNvPr id="1141" name="0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142" name="0"/>
              <p:cNvSpPr/>
              <p:nvPr/>
            </p:nvSpPr>
            <p:spPr>
              <a:xfrm>
                <a:off x="1345786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143" name="2"/>
              <p:cNvSpPr/>
              <p:nvPr/>
            </p:nvSpPr>
            <p:spPr>
              <a:xfrm>
                <a:off x="2682323" y="1599"/>
                <a:ext cx="1341571" cy="134157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144" name="3"/>
              <p:cNvSpPr/>
              <p:nvPr/>
            </p:nvSpPr>
            <p:spPr>
              <a:xfrm>
                <a:off x="4024591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145" name="1"/>
              <p:cNvSpPr/>
              <p:nvPr/>
            </p:nvSpPr>
            <p:spPr>
              <a:xfrm>
                <a:off x="5369980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146" name="1"/>
              <p:cNvSpPr/>
              <p:nvPr/>
            </p:nvSpPr>
            <p:spPr>
              <a:xfrm>
                <a:off x="6703397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1148" name="3"/>
            <p:cNvSpPr/>
            <p:nvPr/>
          </p:nvSpPr>
          <p:spPr>
            <a:xfrm>
              <a:off x="8053461" y="799"/>
              <a:ext cx="1341570" cy="1341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49" name="0"/>
            <p:cNvSpPr/>
            <p:nvPr/>
          </p:nvSpPr>
          <p:spPr>
            <a:xfrm>
              <a:off x="9398850" y="799"/>
              <a:ext cx="1341570" cy="1341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50" name="3"/>
            <p:cNvSpPr/>
            <p:nvPr/>
          </p:nvSpPr>
          <p:spPr>
            <a:xfrm>
              <a:off x="10732266" y="799"/>
              <a:ext cx="1341571" cy="1341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161" name="Group"/>
          <p:cNvGrpSpPr/>
          <p:nvPr/>
        </p:nvGrpSpPr>
        <p:grpSpPr>
          <a:xfrm>
            <a:off x="10991114" y="10683845"/>
            <a:ext cx="12078412" cy="1341571"/>
            <a:chOff x="0" y="0"/>
            <a:chExt cx="12078409" cy="1341569"/>
          </a:xfrm>
        </p:grpSpPr>
        <p:sp>
          <p:nvSpPr>
            <p:cNvPr id="1152" name="A"/>
            <p:cNvSpPr/>
            <p:nvPr/>
          </p:nvSpPr>
          <p:spPr>
            <a:xfrm>
              <a:off x="0" y="0"/>
              <a:ext cx="1341570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153" name="B"/>
            <p:cNvSpPr/>
            <p:nvPr/>
          </p:nvSpPr>
          <p:spPr>
            <a:xfrm>
              <a:off x="1345786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1154" name="C"/>
            <p:cNvSpPr/>
            <p:nvPr/>
          </p:nvSpPr>
          <p:spPr>
            <a:xfrm>
              <a:off x="2682323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155" name="D"/>
            <p:cNvSpPr/>
            <p:nvPr/>
          </p:nvSpPr>
          <p:spPr>
            <a:xfrm>
              <a:off x="4024590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1156" name="E"/>
            <p:cNvSpPr/>
            <p:nvPr/>
          </p:nvSpPr>
          <p:spPr>
            <a:xfrm>
              <a:off x="5369979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157" name="F"/>
            <p:cNvSpPr/>
            <p:nvPr/>
          </p:nvSpPr>
          <p:spPr>
            <a:xfrm>
              <a:off x="6703396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1158" name="G"/>
            <p:cNvSpPr/>
            <p:nvPr/>
          </p:nvSpPr>
          <p:spPr>
            <a:xfrm>
              <a:off x="8049182" y="0"/>
              <a:ext cx="1341570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G</a:t>
              </a:r>
            </a:p>
          </p:txBody>
        </p:sp>
        <p:sp>
          <p:nvSpPr>
            <p:cNvPr id="1159" name="H"/>
            <p:cNvSpPr/>
            <p:nvPr/>
          </p:nvSpPr>
          <p:spPr>
            <a:xfrm>
              <a:off x="9391450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60" name="J"/>
            <p:cNvSpPr/>
            <p:nvPr/>
          </p:nvSpPr>
          <p:spPr>
            <a:xfrm>
              <a:off x="10736839" y="0"/>
              <a:ext cx="1341571" cy="134157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J</a:t>
              </a:r>
            </a:p>
          </p:txBody>
        </p:sp>
      </p:grpSp>
      <p:grpSp>
        <p:nvGrpSpPr>
          <p:cNvPr id="1173" name="Group"/>
          <p:cNvGrpSpPr/>
          <p:nvPr/>
        </p:nvGrpSpPr>
        <p:grpSpPr>
          <a:xfrm>
            <a:off x="11417416" y="12230507"/>
            <a:ext cx="11255848" cy="685801"/>
            <a:chOff x="0" y="0"/>
            <a:chExt cx="11255846" cy="685800"/>
          </a:xfrm>
        </p:grpSpPr>
        <p:grpSp>
          <p:nvGrpSpPr>
            <p:cNvPr id="1166" name="Group"/>
            <p:cNvGrpSpPr/>
            <p:nvPr/>
          </p:nvGrpSpPr>
          <p:grpSpPr>
            <a:xfrm>
              <a:off x="0" y="0"/>
              <a:ext cx="4546601" cy="685801"/>
              <a:chOff x="0" y="0"/>
              <a:chExt cx="4546600" cy="685800"/>
            </a:xfrm>
          </p:grpSpPr>
          <p:sp>
            <p:nvSpPr>
              <p:cNvPr id="1162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163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164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165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1171" name="Group"/>
            <p:cNvGrpSpPr/>
            <p:nvPr/>
          </p:nvGrpSpPr>
          <p:grpSpPr>
            <a:xfrm>
              <a:off x="5388887" y="0"/>
              <a:ext cx="4525575" cy="685801"/>
              <a:chOff x="0" y="0"/>
              <a:chExt cx="4525574" cy="685800"/>
            </a:xfrm>
          </p:grpSpPr>
          <p:sp>
            <p:nvSpPr>
              <p:cNvPr id="1167" name="4"/>
              <p:cNvSpPr txBox="1"/>
              <p:nvPr/>
            </p:nvSpPr>
            <p:spPr>
              <a:xfrm>
                <a:off x="0" y="-1"/>
                <a:ext cx="405054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1168" name="5"/>
              <p:cNvSpPr txBox="1"/>
              <p:nvPr/>
            </p:nvSpPr>
            <p:spPr>
              <a:xfrm>
                <a:off x="1373507" y="-1"/>
                <a:ext cx="405054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1169" name="6"/>
              <p:cNvSpPr txBox="1"/>
              <p:nvPr/>
            </p:nvSpPr>
            <p:spPr>
              <a:xfrm>
                <a:off x="2747014" y="-1"/>
                <a:ext cx="405054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1170" name="7"/>
              <p:cNvSpPr txBox="1"/>
              <p:nvPr/>
            </p:nvSpPr>
            <p:spPr>
              <a:xfrm>
                <a:off x="4120520" y="-1"/>
                <a:ext cx="405055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7</a:t>
                </a:r>
              </a:p>
            </p:txBody>
          </p:sp>
        </p:grpSp>
        <p:sp>
          <p:nvSpPr>
            <p:cNvPr id="1172" name="Group"/>
            <p:cNvSpPr txBox="1"/>
            <p:nvPr/>
          </p:nvSpPr>
          <p:spPr>
            <a:xfrm>
              <a:off x="10731351" y="0"/>
              <a:ext cx="52449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808785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t>8</a:t>
              </a:r>
            </a:p>
          </p:txBody>
        </p:sp>
      </p:grpSp>
      <p:sp>
        <p:nvSpPr>
          <p:cNvPr id="1174" name="Rectangle"/>
          <p:cNvSpPr/>
          <p:nvPr/>
        </p:nvSpPr>
        <p:spPr>
          <a:xfrm rot="16200000">
            <a:off x="-1954656" y="6437761"/>
            <a:ext cx="6279791" cy="668976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5" name="Rectangle"/>
          <p:cNvSpPr/>
          <p:nvPr/>
        </p:nvSpPr>
        <p:spPr>
          <a:xfrm>
            <a:off x="1640888" y="10789964"/>
            <a:ext cx="4103141" cy="668976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6" name="Shape"/>
          <p:cNvSpPr/>
          <p:nvPr/>
        </p:nvSpPr>
        <p:spPr>
          <a:xfrm rot="16200000">
            <a:off x="5509730" y="8855601"/>
            <a:ext cx="2139998" cy="1133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8854"/>
                </a:lnTo>
                <a:lnTo>
                  <a:pt x="21600" y="21600"/>
                </a:lnTo>
                <a:lnTo>
                  <a:pt x="0" y="12746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32 0.016792" pathEditMode="relative">
                                      <p:cBhvr>
                                        <p:cTn id="25" dur="10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277 -0.019805" pathEditMode="relative">
                                      <p:cBhvr>
                                        <p:cTn id="28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 advAuto="0"/>
      <p:bldP spid="1113" grpId="1" animBg="1" advAuto="0"/>
      <p:bldP spid="1114" grpId="0" animBg="1" advAuto="0"/>
      <p:bldP spid="1114" grpId="1" animBg="1" advAuto="0"/>
      <p:bldP spid="1115" grpId="0" animBg="1" advAuto="0"/>
      <p:bldP spid="1116" grpId="0" animBg="1" advAuto="0"/>
      <p:bldP spid="1117" grpId="0" animBg="1" advAuto="0"/>
      <p:bldP spid="1117" grpId="1" animBg="1" advAuto="0"/>
      <p:bldP spid="1118" grpId="0" animBg="1" advAuto="0"/>
      <p:bldP spid="1119" grpId="0" animBg="1" advAuto="0"/>
      <p:bldP spid="1120" grpId="0" animBg="1" advAuto="0"/>
      <p:bldP spid="1121" grpId="0" animBg="1" advAuto="0"/>
      <p:bldP spid="1128" grpId="0" animBg="1" advAuto="0"/>
      <p:bldP spid="1129" grpId="0" animBg="1" advAuto="0"/>
      <p:bldP spid="1140" grpId="0" animBg="1" advAuto="0"/>
      <p:bldP spid="1151" grpId="0" animBg="1" advAuto="0"/>
      <p:bldP spid="1161" grpId="0" animBg="1" advAuto="0"/>
      <p:bldP spid="1173" grpId="0" animBg="1" advAuto="0"/>
      <p:bldP spid="1174" grpId="0" animBg="1" advAuto="0"/>
      <p:bldP spid="1174" grpId="1" animBg="1" advAuto="0"/>
      <p:bldP spid="1175" grpId="0" animBg="1" advAuto="0"/>
      <p:bldP spid="1175" grpId="1" animBg="1" advAuto="0"/>
      <p:bldP spid="1176" grpId="0" animBg="1" advAuto="0"/>
      <p:bldP spid="117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62" name="Per-dimension formats can be composed in many way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marR="0" defTabSz="635634">
              <a:buClrTx/>
              <a:buFontTx/>
              <a:defRPr sz="7700">
                <a:solidFill>
                  <a:srgbClr val="560A00"/>
                </a:solidFill>
                <a:effectLst>
                  <a:outerShdw blurRad="9779" dist="48895" dir="2160000" rotWithShape="0">
                    <a:srgbClr val="A2A0A0"/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Level</a:t>
            </a:r>
            <a:r>
              <a:rPr sz="650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</a:rPr>
              <a:t> formats can be composed in many ways</a:t>
            </a:r>
          </a:p>
        </p:txBody>
      </p:sp>
      <p:grpSp>
        <p:nvGrpSpPr>
          <p:cNvPr id="1184" name="Group"/>
          <p:cNvGrpSpPr/>
          <p:nvPr/>
        </p:nvGrpSpPr>
        <p:grpSpPr>
          <a:xfrm>
            <a:off x="7578730" y="2887348"/>
            <a:ext cx="2679642" cy="673101"/>
            <a:chOff x="12700" y="0"/>
            <a:chExt cx="2679641" cy="673100"/>
          </a:xfrm>
        </p:grpSpPr>
        <p:sp>
          <p:nvSpPr>
            <p:cNvPr id="1180" name="Square"/>
            <p:cNvSpPr/>
            <p:nvPr/>
          </p:nvSpPr>
          <p:spPr>
            <a:xfrm>
              <a:off x="12700" y="0"/>
              <a:ext cx="673100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181" name="Square"/>
            <p:cNvSpPr/>
            <p:nvPr/>
          </p:nvSpPr>
          <p:spPr>
            <a:xfrm>
              <a:off x="675216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182" name="Square"/>
            <p:cNvSpPr/>
            <p:nvPr/>
          </p:nvSpPr>
          <p:spPr>
            <a:xfrm>
              <a:off x="1345791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183" name="Square"/>
            <p:cNvSpPr/>
            <p:nvPr/>
          </p:nvSpPr>
          <p:spPr>
            <a:xfrm>
              <a:off x="2019241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grpSp>
        <p:nvGrpSpPr>
          <p:cNvPr id="1191" name="Group"/>
          <p:cNvGrpSpPr/>
          <p:nvPr/>
        </p:nvGrpSpPr>
        <p:grpSpPr>
          <a:xfrm>
            <a:off x="7168059" y="10966972"/>
            <a:ext cx="5711839" cy="952501"/>
            <a:chOff x="0" y="0"/>
            <a:chExt cx="5711838" cy="952500"/>
          </a:xfrm>
        </p:grpSpPr>
        <p:sp>
          <p:nvSpPr>
            <p:cNvPr id="1185" name="A"/>
            <p:cNvSpPr/>
            <p:nvPr/>
          </p:nvSpPr>
          <p:spPr>
            <a:xfrm>
              <a:off x="0" y="0"/>
              <a:ext cx="952500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186" name="B"/>
            <p:cNvSpPr/>
            <p:nvPr/>
          </p:nvSpPr>
          <p:spPr>
            <a:xfrm>
              <a:off x="955494" y="0"/>
              <a:ext cx="952500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1187" name="C"/>
            <p:cNvSpPr/>
            <p:nvPr/>
          </p:nvSpPr>
          <p:spPr>
            <a:xfrm>
              <a:off x="1904420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188" name="D"/>
            <p:cNvSpPr/>
            <p:nvPr/>
          </p:nvSpPr>
          <p:spPr>
            <a:xfrm>
              <a:off x="2857415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1189" name="E"/>
            <p:cNvSpPr/>
            <p:nvPr/>
          </p:nvSpPr>
          <p:spPr>
            <a:xfrm>
              <a:off x="3812627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190" name="F"/>
            <p:cNvSpPr/>
            <p:nvPr/>
          </p:nvSpPr>
          <p:spPr>
            <a:xfrm>
              <a:off x="4759338" y="0"/>
              <a:ext cx="952501" cy="952500"/>
            </a:xfrm>
            <a:prstGeom prst="rect">
              <a:avLst/>
            </a:prstGeom>
            <a:solidFill>
              <a:srgbClr val="CCCCCC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F</a:t>
              </a:r>
            </a:p>
          </p:txBody>
        </p:sp>
      </p:grpSp>
      <p:grpSp>
        <p:nvGrpSpPr>
          <p:cNvPr id="1202" name="Group"/>
          <p:cNvGrpSpPr/>
          <p:nvPr/>
        </p:nvGrpSpPr>
        <p:grpSpPr>
          <a:xfrm>
            <a:off x="7579699" y="3771589"/>
            <a:ext cx="6044393" cy="673101"/>
            <a:chOff x="0" y="0"/>
            <a:chExt cx="6044391" cy="673100"/>
          </a:xfrm>
        </p:grpSpPr>
        <p:grpSp>
          <p:nvGrpSpPr>
            <p:cNvPr id="1198" name="Group"/>
            <p:cNvGrpSpPr/>
            <p:nvPr/>
          </p:nvGrpSpPr>
          <p:grpSpPr>
            <a:xfrm>
              <a:off x="-1" y="0"/>
              <a:ext cx="4023667" cy="673100"/>
              <a:chOff x="0" y="0"/>
              <a:chExt cx="4023665" cy="673099"/>
            </a:xfrm>
          </p:grpSpPr>
          <p:sp>
            <p:nvSpPr>
              <p:cNvPr id="1192" name="Square"/>
              <p:cNvSpPr/>
              <p:nvPr/>
            </p:nvSpPr>
            <p:spPr>
              <a:xfrm>
                <a:off x="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193" name="Square"/>
              <p:cNvSpPr/>
              <p:nvPr/>
            </p:nvSpPr>
            <p:spPr>
              <a:xfrm>
                <a:off x="66251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194" name="Square"/>
              <p:cNvSpPr/>
              <p:nvPr/>
            </p:nvSpPr>
            <p:spPr>
              <a:xfrm>
                <a:off x="133309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195" name="Square"/>
              <p:cNvSpPr/>
              <p:nvPr/>
            </p:nvSpPr>
            <p:spPr>
              <a:xfrm>
                <a:off x="200654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196" name="Square"/>
              <p:cNvSpPr/>
              <p:nvPr/>
            </p:nvSpPr>
            <p:spPr>
              <a:xfrm>
                <a:off x="2681556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197" name="Square"/>
              <p:cNvSpPr/>
              <p:nvPr/>
            </p:nvSpPr>
            <p:spPr>
              <a:xfrm>
                <a:off x="335056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199" name="Square"/>
            <p:cNvSpPr/>
            <p:nvPr/>
          </p:nvSpPr>
          <p:spPr>
            <a:xfrm>
              <a:off x="4027266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00" name="Square"/>
            <p:cNvSpPr/>
            <p:nvPr/>
          </p:nvSpPr>
          <p:spPr>
            <a:xfrm>
              <a:off x="4702282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01" name="Square"/>
            <p:cNvSpPr/>
            <p:nvPr/>
          </p:nvSpPr>
          <p:spPr>
            <a:xfrm>
              <a:off x="5371291" y="0"/>
              <a:ext cx="673101" cy="6731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grpSp>
        <p:nvGrpSpPr>
          <p:cNvPr id="1213" name="Group"/>
          <p:cNvGrpSpPr/>
          <p:nvPr/>
        </p:nvGrpSpPr>
        <p:grpSpPr>
          <a:xfrm>
            <a:off x="14889091" y="2887348"/>
            <a:ext cx="6018992" cy="673101"/>
            <a:chOff x="0" y="0"/>
            <a:chExt cx="6018991" cy="673100"/>
          </a:xfrm>
        </p:grpSpPr>
        <p:grpSp>
          <p:nvGrpSpPr>
            <p:cNvPr id="1209" name="Group"/>
            <p:cNvGrpSpPr/>
            <p:nvPr/>
          </p:nvGrpSpPr>
          <p:grpSpPr>
            <a:xfrm>
              <a:off x="-1" y="0"/>
              <a:ext cx="4023667" cy="673100"/>
              <a:chOff x="0" y="0"/>
              <a:chExt cx="4023665" cy="673099"/>
            </a:xfrm>
          </p:grpSpPr>
          <p:sp>
            <p:nvSpPr>
              <p:cNvPr id="1203" name="Square"/>
              <p:cNvSpPr/>
              <p:nvPr/>
            </p:nvSpPr>
            <p:spPr>
              <a:xfrm>
                <a:off x="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04" name="Square"/>
              <p:cNvSpPr/>
              <p:nvPr/>
            </p:nvSpPr>
            <p:spPr>
              <a:xfrm>
                <a:off x="66251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05" name="Square"/>
              <p:cNvSpPr/>
              <p:nvPr/>
            </p:nvSpPr>
            <p:spPr>
              <a:xfrm>
                <a:off x="133309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06" name="Square"/>
              <p:cNvSpPr/>
              <p:nvPr/>
            </p:nvSpPr>
            <p:spPr>
              <a:xfrm>
                <a:off x="2006540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07" name="Square"/>
              <p:cNvSpPr/>
              <p:nvPr/>
            </p:nvSpPr>
            <p:spPr>
              <a:xfrm>
                <a:off x="2681556" y="0"/>
                <a:ext cx="673100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08" name="Square"/>
              <p:cNvSpPr/>
              <p:nvPr/>
            </p:nvSpPr>
            <p:spPr>
              <a:xfrm>
                <a:off x="3350565" y="0"/>
                <a:ext cx="673101" cy="6731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210" name="Square"/>
            <p:cNvSpPr/>
            <p:nvPr/>
          </p:nvSpPr>
          <p:spPr>
            <a:xfrm>
              <a:off x="4014566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11" name="Square"/>
            <p:cNvSpPr/>
            <p:nvPr/>
          </p:nvSpPr>
          <p:spPr>
            <a:xfrm>
              <a:off x="4676882" y="0"/>
              <a:ext cx="673101" cy="6731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12" name="Square"/>
            <p:cNvSpPr/>
            <p:nvPr/>
          </p:nvSpPr>
          <p:spPr>
            <a:xfrm>
              <a:off x="5345891" y="0"/>
              <a:ext cx="673101" cy="6731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sp>
        <p:nvSpPr>
          <p:cNvPr id="1214" name="Dense"/>
          <p:cNvSpPr txBox="1"/>
          <p:nvPr/>
        </p:nvSpPr>
        <p:spPr>
          <a:xfrm>
            <a:off x="4300414" y="1815380"/>
            <a:ext cx="157635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Dense</a:t>
            </a:r>
          </a:p>
        </p:txBody>
      </p:sp>
      <p:sp>
        <p:nvSpPr>
          <p:cNvPr id="1215" name="Compressed"/>
          <p:cNvSpPr txBox="1"/>
          <p:nvPr/>
        </p:nvSpPr>
        <p:spPr>
          <a:xfrm>
            <a:off x="9055060" y="1815380"/>
            <a:ext cx="3068271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Compressed</a:t>
            </a:r>
          </a:p>
        </p:txBody>
      </p:sp>
      <p:sp>
        <p:nvSpPr>
          <p:cNvPr id="1216" name="Singleton"/>
          <p:cNvSpPr txBox="1"/>
          <p:nvPr/>
        </p:nvSpPr>
        <p:spPr>
          <a:xfrm>
            <a:off x="16780721" y="1815380"/>
            <a:ext cx="224843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Singleton</a:t>
            </a:r>
          </a:p>
        </p:txBody>
      </p:sp>
      <p:grpSp>
        <p:nvGrpSpPr>
          <p:cNvPr id="1241" name="Group"/>
          <p:cNvGrpSpPr/>
          <p:nvPr/>
        </p:nvGrpSpPr>
        <p:grpSpPr>
          <a:xfrm>
            <a:off x="14771344" y="6050987"/>
            <a:ext cx="6184195" cy="4917774"/>
            <a:chOff x="0" y="0"/>
            <a:chExt cx="6184193" cy="4917773"/>
          </a:xfrm>
        </p:grpSpPr>
        <p:grpSp>
          <p:nvGrpSpPr>
            <p:cNvPr id="1221" name="Group"/>
            <p:cNvGrpSpPr/>
            <p:nvPr/>
          </p:nvGrpSpPr>
          <p:grpSpPr>
            <a:xfrm>
              <a:off x="824793" y="893224"/>
              <a:ext cx="5359401" cy="1341570"/>
              <a:chOff x="0" y="0"/>
              <a:chExt cx="5359400" cy="1341569"/>
            </a:xfrm>
          </p:grpSpPr>
          <p:sp>
            <p:nvSpPr>
              <p:cNvPr id="1217" name="A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1218" name="B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1219" name="Squar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20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grpSp>
          <p:nvGrpSpPr>
            <p:cNvPr id="1226" name="Group"/>
            <p:cNvGrpSpPr/>
            <p:nvPr/>
          </p:nvGrpSpPr>
          <p:grpSpPr>
            <a:xfrm>
              <a:off x="1231192" y="0"/>
              <a:ext cx="4546601" cy="685801"/>
              <a:chOff x="0" y="0"/>
              <a:chExt cx="4546600" cy="685800"/>
            </a:xfrm>
          </p:grpSpPr>
          <p:sp>
            <p:nvSpPr>
              <p:cNvPr id="1222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223" name="1"/>
              <p:cNvSpPr txBox="1"/>
              <p:nvPr/>
            </p:nvSpPr>
            <p:spPr>
              <a:xfrm>
                <a:off x="1341679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224" name="2"/>
              <p:cNvSpPr txBox="1"/>
              <p:nvPr/>
            </p:nvSpPr>
            <p:spPr>
              <a:xfrm>
                <a:off x="268335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225" name="3"/>
              <p:cNvSpPr txBox="1"/>
              <p:nvPr/>
            </p:nvSpPr>
            <p:spPr>
              <a:xfrm>
                <a:off x="4025038" y="0"/>
                <a:ext cx="521563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1230" name="Group"/>
            <p:cNvGrpSpPr/>
            <p:nvPr/>
          </p:nvGrpSpPr>
          <p:grpSpPr>
            <a:xfrm>
              <a:off x="0" y="1221108"/>
              <a:ext cx="521562" cy="3368780"/>
              <a:chOff x="0" y="0"/>
              <a:chExt cx="521561" cy="3368779"/>
            </a:xfrm>
          </p:grpSpPr>
          <p:sp>
            <p:nvSpPr>
              <p:cNvPr id="1227" name="0"/>
              <p:cNvSpPr txBox="1"/>
              <p:nvPr/>
            </p:nvSpPr>
            <p:spPr>
              <a:xfrm>
                <a:off x="0" y="0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228" name="1"/>
              <p:cNvSpPr txBox="1"/>
              <p:nvPr/>
            </p:nvSpPr>
            <p:spPr>
              <a:xfrm>
                <a:off x="0" y="1348141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229" name="2"/>
              <p:cNvSpPr txBox="1"/>
              <p:nvPr/>
            </p:nvSpPr>
            <p:spPr>
              <a:xfrm>
                <a:off x="0" y="2682979"/>
                <a:ext cx="521562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>
                    <a:solidFill>
                      <a:srgbClr val="808785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1235" name="Group"/>
            <p:cNvGrpSpPr/>
            <p:nvPr/>
          </p:nvGrpSpPr>
          <p:grpSpPr>
            <a:xfrm>
              <a:off x="824793" y="3576203"/>
              <a:ext cx="5359401" cy="1341571"/>
              <a:chOff x="0" y="0"/>
              <a:chExt cx="5359400" cy="1341569"/>
            </a:xfrm>
          </p:grpSpPr>
          <p:sp>
            <p:nvSpPr>
              <p:cNvPr id="1231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32" name="Square"/>
              <p:cNvSpPr/>
              <p:nvPr/>
            </p:nvSpPr>
            <p:spPr>
              <a:xfrm>
                <a:off x="2685140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33" name="F"/>
              <p:cNvSpPr/>
              <p:nvPr/>
            </p:nvSpPr>
            <p:spPr>
              <a:xfrm>
                <a:off x="4017830" y="0"/>
                <a:ext cx="1341571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1234" name="Square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grpSp>
          <p:nvGrpSpPr>
            <p:cNvPr id="1240" name="Group"/>
            <p:cNvGrpSpPr/>
            <p:nvPr/>
          </p:nvGrpSpPr>
          <p:grpSpPr>
            <a:xfrm>
              <a:off x="824793" y="2234713"/>
              <a:ext cx="5359401" cy="1341570"/>
              <a:chOff x="0" y="0"/>
              <a:chExt cx="5359400" cy="1341569"/>
            </a:xfrm>
          </p:grpSpPr>
          <p:sp>
            <p:nvSpPr>
              <p:cNvPr id="1236" name="Square"/>
              <p:cNvSpPr/>
              <p:nvPr/>
            </p:nvSpPr>
            <p:spPr>
              <a:xfrm>
                <a:off x="0" y="0"/>
                <a:ext cx="1341570" cy="134157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237" name="C"/>
              <p:cNvSpPr/>
              <p:nvPr/>
            </p:nvSpPr>
            <p:spPr>
              <a:xfrm>
                <a:off x="1342873" y="0"/>
                <a:ext cx="1341571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1238" name="D"/>
              <p:cNvSpPr/>
              <p:nvPr/>
            </p:nvSpPr>
            <p:spPr>
              <a:xfrm>
                <a:off x="2685141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1239" name="E"/>
              <p:cNvSpPr/>
              <p:nvPr/>
            </p:nvSpPr>
            <p:spPr>
              <a:xfrm>
                <a:off x="4017830" y="0"/>
                <a:ext cx="1341570" cy="1341570"/>
              </a:xfrm>
              <a:prstGeom prst="rect">
                <a:avLst/>
              </a:prstGeom>
              <a:solidFill>
                <a:srgbClr val="CCCCCC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8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E</a:t>
                </a:r>
              </a:p>
            </p:txBody>
          </p:sp>
        </p:grpSp>
      </p:grpSp>
      <p:sp>
        <p:nvSpPr>
          <p:cNvPr id="1242" name="Square"/>
          <p:cNvSpPr/>
          <p:nvPr/>
        </p:nvSpPr>
        <p:spPr>
          <a:xfrm>
            <a:off x="4752039" y="2887348"/>
            <a:ext cx="673101" cy="673101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1245" name="Group"/>
          <p:cNvGrpSpPr/>
          <p:nvPr/>
        </p:nvGrpSpPr>
        <p:grpSpPr>
          <a:xfrm>
            <a:off x="6770662" y="5630797"/>
            <a:ext cx="6506633" cy="1645269"/>
            <a:chOff x="0" y="0"/>
            <a:chExt cx="6506632" cy="1645267"/>
          </a:xfrm>
        </p:grpSpPr>
        <p:sp>
          <p:nvSpPr>
            <p:cNvPr id="1243" name="Rounded Rectangle"/>
            <p:cNvSpPr/>
            <p:nvPr/>
          </p:nvSpPr>
          <p:spPr>
            <a:xfrm>
              <a:off x="0" y="0"/>
              <a:ext cx="6506633" cy="1645268"/>
            </a:xfrm>
            <a:prstGeom prst="roundRect">
              <a:avLst>
                <a:gd name="adj" fmla="val 34745"/>
              </a:avLst>
            </a:prstGeom>
            <a:solidFill>
              <a:srgbClr val="D9E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244" name="Group"/>
            <p:cNvSpPr/>
            <p:nvPr/>
          </p:nvSpPr>
          <p:spPr>
            <a:xfrm>
              <a:off x="404124" y="346383"/>
              <a:ext cx="951367" cy="9513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59" name="Group"/>
          <p:cNvGrpSpPr/>
          <p:nvPr/>
        </p:nvGrpSpPr>
        <p:grpSpPr>
          <a:xfrm>
            <a:off x="6773989" y="7647527"/>
            <a:ext cx="6506633" cy="2773635"/>
            <a:chOff x="0" y="0"/>
            <a:chExt cx="6506632" cy="2773633"/>
          </a:xfrm>
        </p:grpSpPr>
        <p:sp>
          <p:nvSpPr>
            <p:cNvPr id="1246" name="Rounded Rectangle"/>
            <p:cNvSpPr/>
            <p:nvPr/>
          </p:nvSpPr>
          <p:spPr>
            <a:xfrm>
              <a:off x="0" y="0"/>
              <a:ext cx="6506633" cy="2773634"/>
            </a:xfrm>
            <a:prstGeom prst="roundRect">
              <a:avLst>
                <a:gd name="adj" fmla="val 20610"/>
              </a:avLst>
            </a:prstGeom>
            <a:solidFill>
              <a:srgbClr val="D9E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grpSp>
          <p:nvGrpSpPr>
            <p:cNvPr id="1253" name="Group"/>
            <p:cNvGrpSpPr/>
            <p:nvPr/>
          </p:nvGrpSpPr>
          <p:grpSpPr>
            <a:xfrm>
              <a:off x="400798" y="1510011"/>
              <a:ext cx="5705037" cy="951367"/>
              <a:chOff x="0" y="0"/>
              <a:chExt cx="5705036" cy="951365"/>
            </a:xfrm>
          </p:grpSpPr>
          <p:sp>
            <p:nvSpPr>
              <p:cNvPr id="1247" name="0"/>
              <p:cNvSpPr/>
              <p:nvPr/>
            </p:nvSpPr>
            <p:spPr>
              <a:xfrm>
                <a:off x="0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248" name="2"/>
              <p:cNvSpPr/>
              <p:nvPr/>
            </p:nvSpPr>
            <p:spPr>
              <a:xfrm>
                <a:off x="954355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249" name="2"/>
              <p:cNvSpPr/>
              <p:nvPr/>
            </p:nvSpPr>
            <p:spPr>
              <a:xfrm>
                <a:off x="2854013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250" name="3"/>
              <p:cNvSpPr/>
              <p:nvPr/>
            </p:nvSpPr>
            <p:spPr>
              <a:xfrm>
                <a:off x="3808086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251" name="3"/>
              <p:cNvSpPr/>
              <p:nvPr/>
            </p:nvSpPr>
            <p:spPr>
              <a:xfrm>
                <a:off x="4753670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252" name="1"/>
              <p:cNvSpPr/>
              <p:nvPr/>
            </p:nvSpPr>
            <p:spPr>
              <a:xfrm>
                <a:off x="1904043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grpSp>
          <p:nvGrpSpPr>
            <p:cNvPr id="1256" name="Group"/>
            <p:cNvGrpSpPr/>
            <p:nvPr/>
          </p:nvGrpSpPr>
          <p:grpSpPr>
            <a:xfrm>
              <a:off x="407531" y="366839"/>
              <a:ext cx="1905723" cy="951367"/>
              <a:chOff x="0" y="0"/>
              <a:chExt cx="1905721" cy="951365"/>
            </a:xfrm>
          </p:grpSpPr>
          <p:sp>
            <p:nvSpPr>
              <p:cNvPr id="1254" name="0"/>
              <p:cNvSpPr/>
              <p:nvPr/>
            </p:nvSpPr>
            <p:spPr>
              <a:xfrm>
                <a:off x="0" y="0"/>
                <a:ext cx="951366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1255" name="2"/>
              <p:cNvSpPr/>
              <p:nvPr/>
            </p:nvSpPr>
            <p:spPr>
              <a:xfrm>
                <a:off x="954355" y="0"/>
                <a:ext cx="951367" cy="9513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60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1257" name="5"/>
            <p:cNvSpPr/>
            <p:nvPr/>
          </p:nvSpPr>
          <p:spPr>
            <a:xfrm>
              <a:off x="2297128" y="366839"/>
              <a:ext cx="951367" cy="95136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258" name="6"/>
            <p:cNvSpPr/>
            <p:nvPr/>
          </p:nvSpPr>
          <p:spPr>
            <a:xfrm>
              <a:off x="3251484" y="366839"/>
              <a:ext cx="951366" cy="95136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260" name="Dense"/>
          <p:cNvSpPr txBox="1"/>
          <p:nvPr/>
        </p:nvSpPr>
        <p:spPr>
          <a:xfrm>
            <a:off x="4300414" y="1815380"/>
            <a:ext cx="157635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Dense</a:t>
            </a:r>
          </a:p>
        </p:txBody>
      </p:sp>
      <p:sp>
        <p:nvSpPr>
          <p:cNvPr id="1261" name="Compressed"/>
          <p:cNvSpPr txBox="1"/>
          <p:nvPr/>
        </p:nvSpPr>
        <p:spPr>
          <a:xfrm>
            <a:off x="9061410" y="1815380"/>
            <a:ext cx="3068271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Compressed</a:t>
            </a:r>
          </a:p>
        </p:txBody>
      </p:sp>
      <p:sp>
        <p:nvSpPr>
          <p:cNvPr id="1263" name="CSR"/>
          <p:cNvSpPr txBox="1"/>
          <p:nvPr/>
        </p:nvSpPr>
        <p:spPr>
          <a:xfrm>
            <a:off x="3414861" y="7628975"/>
            <a:ext cx="1262635" cy="7463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CSR</a:t>
            </a:r>
          </a:p>
        </p:txBody>
      </p:sp>
      <p:sp>
        <p:nvSpPr>
          <p:cNvPr id="1264" name="{"/>
          <p:cNvSpPr txBox="1"/>
          <p:nvPr/>
        </p:nvSpPr>
        <p:spPr>
          <a:xfrm>
            <a:off x="4806663" y="4494870"/>
            <a:ext cx="1890523" cy="619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{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25721 0.313941" pathEditMode="relative">
                                      <p:cBhvr>
                                        <p:cTn id="13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30988 0.501904" pathEditMode="relative">
                                      <p:cBhvr>
                                        <p:cTn id="23" dur="100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" grpId="0" animBg="1" advAuto="0"/>
      <p:bldP spid="1241" grpId="0" animBg="1" advAuto="0"/>
      <p:bldP spid="1245" grpId="0" animBg="1" advAuto="0"/>
      <p:bldP spid="1259" grpId="0" animBg="1" advAuto="0"/>
      <p:bldP spid="1260" grpId="0" animBg="1" advAuto="0"/>
      <p:bldP spid="1260" grpId="1" animBg="1" advAuto="0"/>
      <p:bldP spid="1261" grpId="0" animBg="1" advAuto="0"/>
      <p:bldP spid="1261" grpId="1" animBg="1" advAuto="0"/>
      <p:bldP spid="1263" grpId="0" animBg="1" advAuto="0"/>
      <p:bldP spid="1264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F1CAF94F6484CAEF5E3A439F3C38A" ma:contentTypeVersion="0" ma:contentTypeDescription="Create a new document." ma:contentTypeScope="" ma:versionID="4ceff20fac4b1c7cec7e8f199f6ac6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56aa6cbd1dc33aa3bcb9bf8a04a0c0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8F5362-1EDF-4EAC-A562-72CA17AE3B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0566A-B211-4D88-9D0A-018AEB04918D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6F7A3C-488B-4986-8102-13853EC6826E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2937</Words>
  <Application>Microsoft Macintosh PowerPoint</Application>
  <PresentationFormat>Custom</PresentationFormat>
  <Paragraphs>928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Cambria Math</vt:lpstr>
      <vt:lpstr>Consolas</vt:lpstr>
      <vt:lpstr>Gill Sans Light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Helvetica Neue UltraLight</vt:lpstr>
      <vt:lpstr>Inconsolata</vt:lpstr>
      <vt:lpstr>Lucida Sans Unicode</vt:lpstr>
      <vt:lpstr>White</vt:lpstr>
      <vt:lpstr>PowerPoint Presentation</vt:lpstr>
      <vt:lpstr>Sparse Data Values</vt:lpstr>
      <vt:lpstr>Ignoring Sparsity is Throwing away performance</vt:lpstr>
      <vt:lpstr>Ignoring Sparsity is Throwing away performance</vt:lpstr>
      <vt:lpstr>Sparse Problems are Everywhere</vt:lpstr>
      <vt:lpstr>Dense tensors are flexible but can waste memory</vt:lpstr>
      <vt:lpstr>Sparse tensors can be compressed by adding metadata</vt:lpstr>
      <vt:lpstr>Tensor Formats Level-by-Level</vt:lpstr>
      <vt:lpstr>Level formats can be composed in many ways</vt:lpstr>
      <vt:lpstr>Level formats can be composed in many ways</vt:lpstr>
      <vt:lpstr>Level formats can represent most array-based sparse formats</vt:lpstr>
      <vt:lpstr>Many real-world applications work with dynamic sparse tensors</vt:lpstr>
      <vt:lpstr>Many real-world applications work with dynamic sparse tensors</vt:lpstr>
      <vt:lpstr>Inserting a new value to an array-based structure CSR</vt:lpstr>
      <vt:lpstr>How to represent the sparse matrix with support for insertion?</vt:lpstr>
      <vt:lpstr>Pointer-based formats allow for efficient in-place modification</vt:lpstr>
      <vt:lpstr>There exists many different pointer-based dynamic sparse tensor formats</vt:lpstr>
      <vt:lpstr>Performance of array-based vs. pointer-based formats</vt:lpstr>
      <vt:lpstr>Computing with different formats can require very distinct code</vt:lpstr>
      <vt:lpstr>Computing with different formats can require very distinct code</vt:lpstr>
      <vt:lpstr>Dynamic tensor formats can be viewed as compositions of level formats</vt:lpstr>
      <vt:lpstr>Pointer-based data structures can be precisely defined  using node schema language</vt:lpstr>
      <vt:lpstr>Pointer-based data structures can be precisely defined  using node schema language</vt:lpstr>
      <vt:lpstr>Pointer-based data structures can be precisely defined  using node schema language</vt:lpstr>
      <vt:lpstr>Compiler can generate code to compute on pointer-based data structures directly from node schemas</vt:lpstr>
      <vt:lpstr>Compiler can generate code to compute on pointer-based data structures directly from node schemas</vt:lpstr>
      <vt:lpstr>Two-finger merge</vt:lpstr>
      <vt:lpstr>Compiler can generate code to compute on pointer-based data structures directly from node schemas</vt:lpstr>
      <vt:lpstr>Our technique generates efficient dynamic sparse tensor algebra code</vt:lpstr>
      <vt:lpstr>Our technique supports a wide range of computations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Yaqing Xu</cp:lastModifiedBy>
  <cp:revision>11</cp:revision>
  <dcterms:modified xsi:type="dcterms:W3CDTF">2022-12-13T07:57:10Z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0x010100CC9F1CAF94F6484CAEF5E3A439F3C38A</vt:lpwstr>
  </property>
</Properties>
</file>